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Barlow Semi-Bold" charset="1" panose="00000700000000000000"/>
      <p:regular r:id="rId23"/>
    </p:embeddedFont>
    <p:embeddedFont>
      <p:font typeface="Arbutus Slab" charset="1" panose="02000000000000000000"/>
      <p:regular r:id="rId24"/>
    </p:embeddedFont>
    <p:embeddedFont>
      <p:font typeface="Barlow" charset="1" panose="00000500000000000000"/>
      <p:regular r:id="rId25"/>
    </p:embeddedFont>
    <p:embeddedFont>
      <p:font typeface="Barlow Bold" charset="1" panose="00000800000000000000"/>
      <p:regular r:id="rId26"/>
    </p:embeddedFont>
    <p:embeddedFont>
      <p:font typeface="Vintage Rotter" charset="1" panose="02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21.pn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21.pn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21.pn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21.png" Type="http://schemas.openxmlformats.org/officeDocument/2006/relationships/image"/><Relationship Id="rId9"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1.pn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21.png" Type="http://schemas.openxmlformats.org/officeDocument/2006/relationships/image"/><Relationship Id="rId8" Target="../media/image7.png" Type="http://schemas.openxmlformats.org/officeDocument/2006/relationships/image"/><Relationship Id="rId9"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16.png" Type="http://schemas.openxmlformats.org/officeDocument/2006/relationships/image"/><Relationship Id="rId7" Target="../media/image13.pn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20.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21.pn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21.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p:cNvSpPr/>
          <p:nvPr/>
        </p:nvSpPr>
        <p:spPr>
          <a:xfrm flipH="false" flipV="false" rot="-416865">
            <a:off x="15301002" y="6862829"/>
            <a:ext cx="3916596" cy="4790943"/>
          </a:xfrm>
          <a:custGeom>
            <a:avLst/>
            <a:gdLst/>
            <a:ahLst/>
            <a:cxnLst/>
            <a:rect r="r" b="b" t="t" l="l"/>
            <a:pathLst>
              <a:path h="4790943" w="3916596">
                <a:moveTo>
                  <a:pt x="0" y="0"/>
                </a:moveTo>
                <a:lnTo>
                  <a:pt x="3916596" y="0"/>
                </a:lnTo>
                <a:lnTo>
                  <a:pt x="3916596" y="4790942"/>
                </a:lnTo>
                <a:lnTo>
                  <a:pt x="0" y="4790942"/>
                </a:lnTo>
                <a:lnTo>
                  <a:pt x="0" y="0"/>
                </a:lnTo>
                <a:close/>
              </a:path>
            </a:pathLst>
          </a:custGeom>
          <a:blipFill>
            <a:blip r:embed="rId3"/>
            <a:stretch>
              <a:fillRect l="0" t="0" r="0" b="0"/>
            </a:stretch>
          </a:blipFill>
        </p:spPr>
      </p:sp>
      <p:sp>
        <p:nvSpPr>
          <p:cNvPr name="Freeform 4" id="4"/>
          <p:cNvSpPr/>
          <p:nvPr/>
        </p:nvSpPr>
        <p:spPr>
          <a:xfrm flipH="false" flipV="false" rot="0">
            <a:off x="15873993" y="8716902"/>
            <a:ext cx="3947827" cy="6419230"/>
          </a:xfrm>
          <a:custGeom>
            <a:avLst/>
            <a:gdLst/>
            <a:ahLst/>
            <a:cxnLst/>
            <a:rect r="r" b="b" t="t" l="l"/>
            <a:pathLst>
              <a:path h="6419230" w="3947827">
                <a:moveTo>
                  <a:pt x="0" y="0"/>
                </a:moveTo>
                <a:lnTo>
                  <a:pt x="3947827" y="0"/>
                </a:lnTo>
                <a:lnTo>
                  <a:pt x="3947827" y="6419231"/>
                </a:lnTo>
                <a:lnTo>
                  <a:pt x="0" y="6419231"/>
                </a:lnTo>
                <a:lnTo>
                  <a:pt x="0" y="0"/>
                </a:lnTo>
                <a:close/>
              </a:path>
            </a:pathLst>
          </a:custGeom>
          <a:blipFill>
            <a:blip r:embed="rId4"/>
            <a:stretch>
              <a:fillRect l="0" t="0" r="0" b="0"/>
            </a:stretch>
          </a:blipFill>
        </p:spPr>
      </p:sp>
      <p:sp>
        <p:nvSpPr>
          <p:cNvPr name="Freeform 5" id="5"/>
          <p:cNvSpPr/>
          <p:nvPr/>
        </p:nvSpPr>
        <p:spPr>
          <a:xfrm flipH="false" flipV="false" rot="0">
            <a:off x="14014593" y="8326869"/>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5"/>
            <a:stretch>
              <a:fillRect l="0" t="0" r="0" b="0"/>
            </a:stretch>
          </a:blipFill>
        </p:spPr>
      </p:sp>
      <p:sp>
        <p:nvSpPr>
          <p:cNvPr name="Freeform 6" id="6"/>
          <p:cNvSpPr/>
          <p:nvPr/>
        </p:nvSpPr>
        <p:spPr>
          <a:xfrm flipH="false" flipV="true" rot="0">
            <a:off x="-665170" y="-1956694"/>
            <a:ext cx="2804755" cy="4526840"/>
          </a:xfrm>
          <a:custGeom>
            <a:avLst/>
            <a:gdLst/>
            <a:ahLst/>
            <a:cxnLst/>
            <a:rect r="r" b="b" t="t" l="l"/>
            <a:pathLst>
              <a:path h="4526840" w="2804755">
                <a:moveTo>
                  <a:pt x="0" y="4526840"/>
                </a:moveTo>
                <a:lnTo>
                  <a:pt x="2804755" y="4526840"/>
                </a:lnTo>
                <a:lnTo>
                  <a:pt x="2804755" y="0"/>
                </a:lnTo>
                <a:lnTo>
                  <a:pt x="0" y="0"/>
                </a:lnTo>
                <a:lnTo>
                  <a:pt x="0" y="4526840"/>
                </a:lnTo>
                <a:close/>
              </a:path>
            </a:pathLst>
          </a:custGeom>
          <a:blipFill>
            <a:blip r:embed="rId6"/>
            <a:stretch>
              <a:fillRect l="0" t="0" r="0" b="0"/>
            </a:stretch>
          </a:blipFill>
        </p:spPr>
      </p:sp>
      <p:sp>
        <p:nvSpPr>
          <p:cNvPr name="Freeform 7" id="7"/>
          <p:cNvSpPr/>
          <p:nvPr/>
        </p:nvSpPr>
        <p:spPr>
          <a:xfrm flipH="true" flipV="true" rot="0">
            <a:off x="1371740" y="-3213495"/>
            <a:ext cx="1804115" cy="5210441"/>
          </a:xfrm>
          <a:custGeom>
            <a:avLst/>
            <a:gdLst/>
            <a:ahLst/>
            <a:cxnLst/>
            <a:rect r="r" b="b" t="t" l="l"/>
            <a:pathLst>
              <a:path h="5210441" w="1804115">
                <a:moveTo>
                  <a:pt x="1804115" y="5210441"/>
                </a:moveTo>
                <a:lnTo>
                  <a:pt x="0" y="5210441"/>
                </a:lnTo>
                <a:lnTo>
                  <a:pt x="0" y="0"/>
                </a:lnTo>
                <a:lnTo>
                  <a:pt x="1804115" y="0"/>
                </a:lnTo>
                <a:lnTo>
                  <a:pt x="1804115" y="5210441"/>
                </a:lnTo>
                <a:close/>
              </a:path>
            </a:pathLst>
          </a:custGeom>
          <a:blipFill>
            <a:blip r:embed="rId7"/>
            <a:stretch>
              <a:fillRect l="0" t="0" r="0" b="0"/>
            </a:stretch>
          </a:blipFill>
        </p:spPr>
      </p:sp>
      <p:sp>
        <p:nvSpPr>
          <p:cNvPr name="Freeform 8" id="8"/>
          <p:cNvSpPr/>
          <p:nvPr/>
        </p:nvSpPr>
        <p:spPr>
          <a:xfrm flipH="false" flipV="false" rot="0">
            <a:off x="13770027" y="9439755"/>
            <a:ext cx="1855092" cy="2803665"/>
          </a:xfrm>
          <a:custGeom>
            <a:avLst/>
            <a:gdLst/>
            <a:ahLst/>
            <a:cxnLst/>
            <a:rect r="r" b="b" t="t" l="l"/>
            <a:pathLst>
              <a:path h="2803665" w="1855092">
                <a:moveTo>
                  <a:pt x="0" y="0"/>
                </a:moveTo>
                <a:lnTo>
                  <a:pt x="1855092" y="0"/>
                </a:lnTo>
                <a:lnTo>
                  <a:pt x="1855092" y="2803665"/>
                </a:lnTo>
                <a:lnTo>
                  <a:pt x="0" y="2803665"/>
                </a:lnTo>
                <a:lnTo>
                  <a:pt x="0" y="0"/>
                </a:lnTo>
                <a:close/>
              </a:path>
            </a:pathLst>
          </a:custGeom>
          <a:blipFill>
            <a:blip r:embed="rId8"/>
            <a:stretch>
              <a:fillRect l="0" t="0" r="0" b="0"/>
            </a:stretch>
          </a:blipFill>
        </p:spPr>
      </p:sp>
      <p:sp>
        <p:nvSpPr>
          <p:cNvPr name="Freeform 9" id="9"/>
          <p:cNvSpPr/>
          <p:nvPr/>
        </p:nvSpPr>
        <p:spPr>
          <a:xfrm flipH="false" flipV="false" rot="0">
            <a:off x="13750479" y="-610554"/>
            <a:ext cx="5116439" cy="3934155"/>
          </a:xfrm>
          <a:custGeom>
            <a:avLst/>
            <a:gdLst/>
            <a:ahLst/>
            <a:cxnLst/>
            <a:rect r="r" b="b" t="t" l="l"/>
            <a:pathLst>
              <a:path h="3934155" w="5116439">
                <a:moveTo>
                  <a:pt x="0" y="0"/>
                </a:moveTo>
                <a:lnTo>
                  <a:pt x="5116439" y="0"/>
                </a:lnTo>
                <a:lnTo>
                  <a:pt x="5116439" y="3934155"/>
                </a:lnTo>
                <a:lnTo>
                  <a:pt x="0" y="3934155"/>
                </a:lnTo>
                <a:lnTo>
                  <a:pt x="0" y="0"/>
                </a:lnTo>
                <a:close/>
              </a:path>
            </a:pathLst>
          </a:custGeom>
          <a:blipFill>
            <a:blip r:embed="rId9"/>
            <a:stretch>
              <a:fillRect l="0" t="0" r="0" b="0"/>
            </a:stretch>
          </a:blipFill>
        </p:spPr>
      </p:sp>
      <p:sp>
        <p:nvSpPr>
          <p:cNvPr name="Freeform 10" id="10"/>
          <p:cNvSpPr/>
          <p:nvPr/>
        </p:nvSpPr>
        <p:spPr>
          <a:xfrm flipH="false" flipV="false" rot="-2458142">
            <a:off x="15684725" y="7512611"/>
            <a:ext cx="3149149" cy="4726678"/>
          </a:xfrm>
          <a:custGeom>
            <a:avLst/>
            <a:gdLst/>
            <a:ahLst/>
            <a:cxnLst/>
            <a:rect r="r" b="b" t="t" l="l"/>
            <a:pathLst>
              <a:path h="4726678" w="3149149">
                <a:moveTo>
                  <a:pt x="0" y="0"/>
                </a:moveTo>
                <a:lnTo>
                  <a:pt x="3149150" y="0"/>
                </a:lnTo>
                <a:lnTo>
                  <a:pt x="3149150" y="4726679"/>
                </a:lnTo>
                <a:lnTo>
                  <a:pt x="0" y="4726679"/>
                </a:lnTo>
                <a:lnTo>
                  <a:pt x="0" y="0"/>
                </a:lnTo>
                <a:close/>
              </a:path>
            </a:pathLst>
          </a:custGeom>
          <a:blipFill>
            <a:blip r:embed="rId10"/>
            <a:stretch>
              <a:fillRect l="0" t="0" r="0" b="0"/>
            </a:stretch>
          </a:blipFill>
        </p:spPr>
      </p:sp>
      <p:sp>
        <p:nvSpPr>
          <p:cNvPr name="Freeform 11" id="11"/>
          <p:cNvSpPr/>
          <p:nvPr/>
        </p:nvSpPr>
        <p:spPr>
          <a:xfrm flipH="false" flipV="false" rot="0">
            <a:off x="10302681" y="372579"/>
            <a:ext cx="4722935" cy="1967890"/>
          </a:xfrm>
          <a:custGeom>
            <a:avLst/>
            <a:gdLst/>
            <a:ahLst/>
            <a:cxnLst/>
            <a:rect r="r" b="b" t="t" l="l"/>
            <a:pathLst>
              <a:path h="1967890" w="4722935">
                <a:moveTo>
                  <a:pt x="0" y="0"/>
                </a:moveTo>
                <a:lnTo>
                  <a:pt x="4722935" y="0"/>
                </a:lnTo>
                <a:lnTo>
                  <a:pt x="4722935" y="1967889"/>
                </a:lnTo>
                <a:lnTo>
                  <a:pt x="0" y="1967889"/>
                </a:lnTo>
                <a:lnTo>
                  <a:pt x="0" y="0"/>
                </a:lnTo>
                <a:close/>
              </a:path>
            </a:pathLst>
          </a:custGeom>
          <a:blipFill>
            <a:blip r:embed="rId11"/>
            <a:stretch>
              <a:fillRect l="0" t="0" r="0" b="0"/>
            </a:stretch>
          </a:blipFill>
        </p:spPr>
      </p:sp>
      <p:sp>
        <p:nvSpPr>
          <p:cNvPr name="Freeform 12" id="12"/>
          <p:cNvSpPr/>
          <p:nvPr/>
        </p:nvSpPr>
        <p:spPr>
          <a:xfrm flipH="true" flipV="false" rot="-1920516">
            <a:off x="-170405" y="-542321"/>
            <a:ext cx="2617701" cy="2617701"/>
          </a:xfrm>
          <a:custGeom>
            <a:avLst/>
            <a:gdLst/>
            <a:ahLst/>
            <a:cxnLst/>
            <a:rect r="r" b="b" t="t" l="l"/>
            <a:pathLst>
              <a:path h="2617701" w="2617701">
                <a:moveTo>
                  <a:pt x="2617702" y="0"/>
                </a:moveTo>
                <a:lnTo>
                  <a:pt x="0" y="0"/>
                </a:lnTo>
                <a:lnTo>
                  <a:pt x="0" y="2617701"/>
                </a:lnTo>
                <a:lnTo>
                  <a:pt x="2617702" y="2617701"/>
                </a:lnTo>
                <a:lnTo>
                  <a:pt x="2617702" y="0"/>
                </a:lnTo>
                <a:close/>
              </a:path>
            </a:pathLst>
          </a:custGeom>
          <a:blipFill>
            <a:blip r:embed="rId12"/>
            <a:stretch>
              <a:fillRect l="0" t="0" r="0" b="0"/>
            </a:stretch>
          </a:blipFill>
        </p:spPr>
      </p:sp>
      <p:sp>
        <p:nvSpPr>
          <p:cNvPr name="TextBox 13" id="13"/>
          <p:cNvSpPr txBox="true"/>
          <p:nvPr/>
        </p:nvSpPr>
        <p:spPr>
          <a:xfrm rot="0">
            <a:off x="-1848184" y="8250669"/>
            <a:ext cx="11923233" cy="2357002"/>
          </a:xfrm>
          <a:prstGeom prst="rect">
            <a:avLst/>
          </a:prstGeom>
        </p:spPr>
        <p:txBody>
          <a:bodyPr anchor="t" rtlCol="false" tIns="0" lIns="0" bIns="0" rIns="0">
            <a:spAutoFit/>
          </a:bodyPr>
          <a:lstStyle/>
          <a:p>
            <a:pPr algn="ctr">
              <a:lnSpc>
                <a:spcPts val="5640"/>
              </a:lnSpc>
            </a:pPr>
            <a:r>
              <a:rPr lang="en-US" sz="4028" b="true">
                <a:solidFill>
                  <a:srgbClr val="4A7D63"/>
                </a:solidFill>
                <a:latin typeface="Barlow Semi-Bold"/>
                <a:ea typeface="Barlow Semi-Bold"/>
                <a:cs typeface="Barlow Semi-Bold"/>
                <a:sym typeface="Barlow Semi-Bold"/>
              </a:rPr>
              <a:t>Under Supervisors:</a:t>
            </a:r>
          </a:p>
          <a:p>
            <a:pPr algn="ctr">
              <a:lnSpc>
                <a:spcPts val="5640"/>
              </a:lnSpc>
            </a:pPr>
            <a:r>
              <a:rPr lang="en-US" sz="4028" b="true">
                <a:solidFill>
                  <a:srgbClr val="4A7D63"/>
                </a:solidFill>
                <a:latin typeface="Barlow Semi-Bold"/>
                <a:ea typeface="Barlow Semi-Bold"/>
                <a:cs typeface="Barlow Semi-Bold"/>
                <a:sym typeface="Barlow Semi-Bold"/>
              </a:rPr>
              <a:t>Dr. Ahmed Ayoup     Dr. Haitham</a:t>
            </a:r>
          </a:p>
          <a:p>
            <a:pPr algn="ctr">
              <a:lnSpc>
                <a:spcPts val="7730"/>
              </a:lnSpc>
            </a:pPr>
          </a:p>
        </p:txBody>
      </p:sp>
      <p:sp>
        <p:nvSpPr>
          <p:cNvPr name="TextBox 14" id="14"/>
          <p:cNvSpPr txBox="true"/>
          <p:nvPr/>
        </p:nvSpPr>
        <p:spPr>
          <a:xfrm rot="0">
            <a:off x="4113433" y="3494001"/>
            <a:ext cx="9685576" cy="1326698"/>
          </a:xfrm>
          <a:prstGeom prst="rect">
            <a:avLst/>
          </a:prstGeom>
        </p:spPr>
        <p:txBody>
          <a:bodyPr anchor="t" rtlCol="false" tIns="0" lIns="0" bIns="0" rIns="0">
            <a:spAutoFit/>
          </a:bodyPr>
          <a:lstStyle/>
          <a:p>
            <a:pPr algn="ctr">
              <a:lnSpc>
                <a:spcPts val="10821"/>
              </a:lnSpc>
            </a:pPr>
            <a:r>
              <a:rPr lang="en-US" sz="7729" spc="-154">
                <a:solidFill>
                  <a:srgbClr val="34624B"/>
                </a:solidFill>
                <a:latin typeface="Arbutus Slab"/>
                <a:ea typeface="Arbutus Slab"/>
                <a:cs typeface="Arbutus Slab"/>
                <a:sym typeface="Arbutus Slab"/>
              </a:rPr>
              <a:t>DIGITAL CLOCK</a:t>
            </a:r>
          </a:p>
        </p:txBody>
      </p:sp>
      <p:sp>
        <p:nvSpPr>
          <p:cNvPr name="TextBox 15" id="15"/>
          <p:cNvSpPr txBox="true"/>
          <p:nvPr/>
        </p:nvSpPr>
        <p:spPr>
          <a:xfrm rot="0">
            <a:off x="4387877" y="4824785"/>
            <a:ext cx="8712450" cy="1915174"/>
          </a:xfrm>
          <a:prstGeom prst="rect">
            <a:avLst/>
          </a:prstGeom>
        </p:spPr>
        <p:txBody>
          <a:bodyPr anchor="t" rtlCol="false" tIns="0" lIns="0" bIns="0" rIns="0">
            <a:spAutoFit/>
          </a:bodyPr>
          <a:lstStyle/>
          <a:p>
            <a:pPr algn="ctr">
              <a:lnSpc>
                <a:spcPts val="5830"/>
              </a:lnSpc>
            </a:pPr>
            <a:r>
              <a:rPr lang="en-US" sz="4164" spc="-83">
                <a:solidFill>
                  <a:srgbClr val="34624B"/>
                </a:solidFill>
                <a:latin typeface="Arbutus Slab"/>
                <a:ea typeface="Arbutus Slab"/>
                <a:cs typeface="Arbutus Slab"/>
                <a:sym typeface="Arbutus Slab"/>
              </a:rPr>
              <a:t> Logic design </a:t>
            </a:r>
          </a:p>
          <a:p>
            <a:pPr algn="ctr">
              <a:lnSpc>
                <a:spcPts val="9734"/>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p:cNvSpPr/>
          <p:nvPr/>
        </p:nvSpPr>
        <p:spPr>
          <a:xfrm flipH="false" flipV="false" rot="0">
            <a:off x="61054" y="8863165"/>
            <a:ext cx="3947827" cy="6419230"/>
          </a:xfrm>
          <a:custGeom>
            <a:avLst/>
            <a:gdLst/>
            <a:ahLst/>
            <a:cxnLst/>
            <a:rect r="r" b="b" t="t" l="l"/>
            <a:pathLst>
              <a:path h="6419230" w="3947827">
                <a:moveTo>
                  <a:pt x="0" y="0"/>
                </a:moveTo>
                <a:lnTo>
                  <a:pt x="3947826" y="0"/>
                </a:lnTo>
                <a:lnTo>
                  <a:pt x="3947826" y="6419230"/>
                </a:lnTo>
                <a:lnTo>
                  <a:pt x="0" y="6419230"/>
                </a:lnTo>
                <a:lnTo>
                  <a:pt x="0" y="0"/>
                </a:lnTo>
                <a:close/>
              </a:path>
            </a:pathLst>
          </a:custGeom>
          <a:blipFill>
            <a:blip r:embed="rId4"/>
            <a:stretch>
              <a:fillRect l="0" t="0" r="0" b="0"/>
            </a:stretch>
          </a:blipFill>
        </p:spPr>
      </p:sp>
      <p:sp>
        <p:nvSpPr>
          <p:cNvPr name="Freeform 5" id="5"/>
          <p:cNvSpPr/>
          <p:nvPr/>
        </p:nvSpPr>
        <p:spPr>
          <a:xfrm flipH="false" flipV="false" rot="0">
            <a:off x="1028700" y="886316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5"/>
            <a:stretch>
              <a:fillRect l="0" t="0" r="0" b="0"/>
            </a:stretch>
          </a:blipFill>
        </p:spPr>
      </p:sp>
      <p:sp>
        <p:nvSpPr>
          <p:cNvPr name="Freeform 6" id="6"/>
          <p:cNvSpPr/>
          <p:nvPr/>
        </p:nvSpPr>
        <p:spPr>
          <a:xfrm flipH="false" flipV="true" rot="0">
            <a:off x="16391922" y="-1761677"/>
            <a:ext cx="2804755" cy="4526840"/>
          </a:xfrm>
          <a:custGeom>
            <a:avLst/>
            <a:gdLst/>
            <a:ahLst/>
            <a:cxnLst/>
            <a:rect r="r" b="b" t="t" l="l"/>
            <a:pathLst>
              <a:path h="4526840" w="2804755">
                <a:moveTo>
                  <a:pt x="0" y="4526840"/>
                </a:moveTo>
                <a:lnTo>
                  <a:pt x="2804755" y="4526840"/>
                </a:lnTo>
                <a:lnTo>
                  <a:pt x="2804755" y="0"/>
                </a:lnTo>
                <a:lnTo>
                  <a:pt x="0" y="0"/>
                </a:lnTo>
                <a:lnTo>
                  <a:pt x="0" y="4526840"/>
                </a:lnTo>
                <a:close/>
              </a:path>
            </a:pathLst>
          </a:custGeom>
          <a:blipFill>
            <a:blip r:embed="rId6"/>
            <a:stretch>
              <a:fillRect l="0" t="0" r="0" b="0"/>
            </a:stretch>
          </a:blipFill>
        </p:spPr>
      </p:sp>
      <p:sp>
        <p:nvSpPr>
          <p:cNvPr name="Freeform 7" id="7"/>
          <p:cNvSpPr/>
          <p:nvPr/>
        </p:nvSpPr>
        <p:spPr>
          <a:xfrm flipH="true" flipV="true" rot="0">
            <a:off x="15716166" y="-3237872"/>
            <a:ext cx="1804115" cy="5210441"/>
          </a:xfrm>
          <a:custGeom>
            <a:avLst/>
            <a:gdLst/>
            <a:ahLst/>
            <a:cxnLst/>
            <a:rect r="r" b="b" t="t" l="l"/>
            <a:pathLst>
              <a:path h="5210441" w="1804115">
                <a:moveTo>
                  <a:pt x="1804115" y="5210441"/>
                </a:moveTo>
                <a:lnTo>
                  <a:pt x="0" y="5210441"/>
                </a:lnTo>
                <a:lnTo>
                  <a:pt x="0" y="0"/>
                </a:lnTo>
                <a:lnTo>
                  <a:pt x="1804115" y="0"/>
                </a:lnTo>
                <a:lnTo>
                  <a:pt x="1804115" y="5210441"/>
                </a:lnTo>
                <a:close/>
              </a:path>
            </a:pathLst>
          </a:custGeom>
          <a:blipFill>
            <a:blip r:embed="rId7"/>
            <a:stretch>
              <a:fillRect l="0" t="0" r="0" b="0"/>
            </a:stretch>
          </a:blipFill>
        </p:spPr>
      </p:sp>
      <p:sp>
        <p:nvSpPr>
          <p:cNvPr name="Freeform 8" id="8"/>
          <p:cNvSpPr/>
          <p:nvPr/>
        </p:nvSpPr>
        <p:spPr>
          <a:xfrm flipH="false" flipV="false" rot="-8823753">
            <a:off x="14589004" y="-2829196"/>
            <a:ext cx="1801316" cy="4688892"/>
          </a:xfrm>
          <a:custGeom>
            <a:avLst/>
            <a:gdLst/>
            <a:ahLst/>
            <a:cxnLst/>
            <a:rect r="r" b="b" t="t" l="l"/>
            <a:pathLst>
              <a:path h="4688892" w="1801316">
                <a:moveTo>
                  <a:pt x="0" y="0"/>
                </a:moveTo>
                <a:lnTo>
                  <a:pt x="1801316" y="0"/>
                </a:lnTo>
                <a:lnTo>
                  <a:pt x="1801316" y="4688892"/>
                </a:lnTo>
                <a:lnTo>
                  <a:pt x="0" y="4688892"/>
                </a:lnTo>
                <a:lnTo>
                  <a:pt x="0" y="0"/>
                </a:lnTo>
                <a:close/>
              </a:path>
            </a:pathLst>
          </a:custGeom>
          <a:blipFill>
            <a:blip r:embed="rId8"/>
            <a:stretch>
              <a:fillRect l="0" t="0" r="0" b="0"/>
            </a:stretch>
          </a:blipFill>
        </p:spPr>
      </p:sp>
      <p:sp>
        <p:nvSpPr>
          <p:cNvPr name="TextBox 9" id="9"/>
          <p:cNvSpPr txBox="true"/>
          <p:nvPr/>
        </p:nvSpPr>
        <p:spPr>
          <a:xfrm rot="0">
            <a:off x="1028700" y="4383698"/>
            <a:ext cx="4230045" cy="1186183"/>
          </a:xfrm>
          <a:prstGeom prst="rect">
            <a:avLst/>
          </a:prstGeom>
        </p:spPr>
        <p:txBody>
          <a:bodyPr anchor="t" rtlCol="false" tIns="0" lIns="0" bIns="0" rIns="0">
            <a:spAutoFit/>
          </a:bodyPr>
          <a:lstStyle/>
          <a:p>
            <a:pPr algn="l">
              <a:lnSpc>
                <a:spcPts val="9699"/>
              </a:lnSpc>
            </a:pPr>
            <a:r>
              <a:rPr lang="en-US" sz="6928" spc="-138">
                <a:solidFill>
                  <a:srgbClr val="34624B"/>
                </a:solidFill>
                <a:latin typeface="Arbutus Slab"/>
                <a:ea typeface="Arbutus Slab"/>
                <a:cs typeface="Arbutus Slab"/>
                <a:sym typeface="Arbutus Slab"/>
              </a:rPr>
              <a:t>Code</a:t>
            </a:r>
          </a:p>
        </p:txBody>
      </p:sp>
      <p:sp>
        <p:nvSpPr>
          <p:cNvPr name="Freeform 10" id="10"/>
          <p:cNvSpPr/>
          <p:nvPr/>
        </p:nvSpPr>
        <p:spPr>
          <a:xfrm flipH="false" flipV="false" rot="0">
            <a:off x="-1107559"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9"/>
            <a:stretch>
              <a:fillRect l="0" t="0" r="0" b="0"/>
            </a:stretch>
          </a:blipFill>
        </p:spPr>
      </p:sp>
      <p:sp>
        <p:nvSpPr>
          <p:cNvPr name="TextBox 11" id="11"/>
          <p:cNvSpPr txBox="true"/>
          <p:nvPr/>
        </p:nvSpPr>
        <p:spPr>
          <a:xfrm rot="0">
            <a:off x="3746027" y="550867"/>
            <a:ext cx="7879071" cy="9990402"/>
          </a:xfrm>
          <a:prstGeom prst="rect">
            <a:avLst/>
          </a:prstGeom>
        </p:spPr>
        <p:txBody>
          <a:bodyPr anchor="t" rtlCol="false" tIns="0" lIns="0" bIns="0" rIns="0">
            <a:spAutoFit/>
          </a:bodyPr>
          <a:lstStyle/>
          <a:p>
            <a:pPr algn="l">
              <a:lnSpc>
                <a:spcPts val="3222"/>
              </a:lnSpc>
            </a:pPr>
            <a:r>
              <a:rPr lang="en-US" sz="2302" b="true">
                <a:solidFill>
                  <a:srgbClr val="4A7D63"/>
                </a:solidFill>
                <a:latin typeface="Barlow Bold"/>
                <a:ea typeface="Barlow Bold"/>
                <a:cs typeface="Barlow Bold"/>
                <a:sym typeface="Barlow Bold"/>
              </a:rPr>
              <a:t> if (digitalRead(MODE_BUTTON) == LOW) {</a:t>
            </a:r>
          </a:p>
          <a:p>
            <a:pPr algn="l">
              <a:lnSpc>
                <a:spcPts val="3222"/>
              </a:lnSpc>
            </a:pPr>
            <a:r>
              <a:rPr lang="en-US" sz="2302" b="true">
                <a:solidFill>
                  <a:srgbClr val="4A7D63"/>
                </a:solidFill>
                <a:latin typeface="Barlow Bold"/>
                <a:ea typeface="Barlow Bold"/>
                <a:cs typeface="Barlow Bold"/>
                <a:sym typeface="Barlow Bold"/>
              </a:rPr>
              <a:t>   adjustMode = (adjustMode + 1) % 7;</a:t>
            </a:r>
          </a:p>
          <a:p>
            <a:pPr algn="l">
              <a:lnSpc>
                <a:spcPts val="3222"/>
              </a:lnSpc>
            </a:pPr>
            <a:r>
              <a:rPr lang="en-US" sz="2302" b="true">
                <a:solidFill>
                  <a:srgbClr val="4A7D63"/>
                </a:solidFill>
                <a:latin typeface="Barlow Bold"/>
                <a:ea typeface="Barlow Bold"/>
                <a:cs typeface="Barlow Bold"/>
                <a:sym typeface="Barlow Bold"/>
              </a:rPr>
              <a:t>   updateDisplay();</a:t>
            </a:r>
          </a:p>
          <a:p>
            <a:pPr algn="l">
              <a:lnSpc>
                <a:spcPts val="3222"/>
              </a:lnSpc>
            </a:pPr>
            <a:r>
              <a:rPr lang="en-US" sz="2302" b="true">
                <a:solidFill>
                  <a:srgbClr val="4A7D63"/>
                </a:solidFill>
                <a:latin typeface="Barlow Bold"/>
                <a:ea typeface="Barlow Bold"/>
                <a:cs typeface="Barlow Bold"/>
                <a:sym typeface="Barlow Bold"/>
              </a:rPr>
              <a:t>   lastButtonPress = millis();</a:t>
            </a:r>
          </a:p>
          <a:p>
            <a:pPr algn="l">
              <a:lnSpc>
                <a:spcPts val="3222"/>
              </a:lnSpc>
            </a:pPr>
            <a:r>
              <a:rPr lang="en-US" sz="2302" b="true">
                <a:solidFill>
                  <a:srgbClr val="4A7D63"/>
                </a:solidFill>
                <a:latin typeface="Barlow Bold"/>
                <a:ea typeface="Barlow Bold"/>
                <a:cs typeface="Barlow Bold"/>
                <a:sym typeface="Barlow Bold"/>
              </a:rPr>
              <a:t> }</a:t>
            </a:r>
          </a:p>
          <a:p>
            <a:pPr algn="l">
              <a:lnSpc>
                <a:spcPts val="3222"/>
              </a:lnSpc>
            </a:pPr>
          </a:p>
          <a:p>
            <a:pPr algn="l">
              <a:lnSpc>
                <a:spcPts val="3222"/>
              </a:lnSpc>
            </a:pPr>
            <a:r>
              <a:rPr lang="en-US" sz="2302" b="true">
                <a:solidFill>
                  <a:srgbClr val="4A7D63"/>
                </a:solidFill>
                <a:latin typeface="Barlow Bold"/>
                <a:ea typeface="Barlow Bold"/>
                <a:cs typeface="Barlow Bold"/>
                <a:sym typeface="Barlow Bold"/>
              </a:rPr>
              <a:t> if (digitalRead(ALARM_TOGGLE) == LOW) {</a:t>
            </a:r>
          </a:p>
          <a:p>
            <a:pPr algn="l">
              <a:lnSpc>
                <a:spcPts val="3222"/>
              </a:lnSpc>
            </a:pPr>
            <a:r>
              <a:rPr lang="en-US" sz="2302" b="true">
                <a:solidFill>
                  <a:srgbClr val="4A7D63"/>
                </a:solidFill>
                <a:latin typeface="Barlow Bold"/>
                <a:ea typeface="Barlow Bold"/>
                <a:cs typeface="Barlow Bold"/>
                <a:sym typeface="Barlow Bold"/>
              </a:rPr>
              <a:t>   if (alarmTriggered) {</a:t>
            </a:r>
          </a:p>
          <a:p>
            <a:pPr algn="l">
              <a:lnSpc>
                <a:spcPts val="3222"/>
              </a:lnSpc>
            </a:pPr>
            <a:r>
              <a:rPr lang="en-US" sz="2302" b="true">
                <a:solidFill>
                  <a:srgbClr val="4A7D63"/>
                </a:solidFill>
                <a:latin typeface="Barlow Bold"/>
                <a:ea typeface="Barlow Bold"/>
                <a:cs typeface="Barlow Bold"/>
                <a:sym typeface="Barlow Bold"/>
              </a:rPr>
              <a:t>     snoozeUntil = millis() + 5UL * 60UL * 1000UL; </a:t>
            </a:r>
          </a:p>
          <a:p>
            <a:pPr algn="l">
              <a:lnSpc>
                <a:spcPts val="3222"/>
              </a:lnSpc>
            </a:pPr>
            <a:r>
              <a:rPr lang="en-US" sz="2302" b="true">
                <a:solidFill>
                  <a:srgbClr val="4A7D63"/>
                </a:solidFill>
                <a:latin typeface="Barlow Bold"/>
                <a:ea typeface="Barlow Bold"/>
                <a:cs typeface="Barlow Bold"/>
                <a:sym typeface="Barlow Bold"/>
              </a:rPr>
              <a:t>     alarmTriggered = false;</a:t>
            </a:r>
          </a:p>
          <a:p>
            <a:pPr algn="l">
              <a:lnSpc>
                <a:spcPts val="3222"/>
              </a:lnSpc>
            </a:pPr>
            <a:r>
              <a:rPr lang="en-US" sz="2302" b="true">
                <a:solidFill>
                  <a:srgbClr val="4A7D63"/>
                </a:solidFill>
                <a:latin typeface="Barlow Bold"/>
                <a:ea typeface="Barlow Bold"/>
                <a:cs typeface="Barlow Bold"/>
                <a:sym typeface="Barlow Bold"/>
              </a:rPr>
              <a:t>noTone(BUZZER_PIN);</a:t>
            </a:r>
          </a:p>
          <a:p>
            <a:pPr algn="l">
              <a:lnSpc>
                <a:spcPts val="3222"/>
              </a:lnSpc>
            </a:pPr>
            <a:r>
              <a:rPr lang="en-US" sz="2302" b="true">
                <a:solidFill>
                  <a:srgbClr val="4A7D63"/>
                </a:solidFill>
                <a:latin typeface="Barlow Bold"/>
                <a:ea typeface="Barlow Bold"/>
                <a:cs typeface="Barlow Bold"/>
                <a:sym typeface="Barlow Bold"/>
              </a:rPr>
              <a:t>   } else {</a:t>
            </a:r>
          </a:p>
          <a:p>
            <a:pPr algn="l">
              <a:lnSpc>
                <a:spcPts val="3222"/>
              </a:lnSpc>
            </a:pPr>
            <a:r>
              <a:rPr lang="en-US" sz="2302" b="true">
                <a:solidFill>
                  <a:srgbClr val="4A7D63"/>
                </a:solidFill>
                <a:latin typeface="Barlow Bold"/>
                <a:ea typeface="Barlow Bold"/>
                <a:cs typeface="Barlow Bold"/>
                <a:sym typeface="Barlow Bold"/>
              </a:rPr>
              <a:t>     alarmEnabled = !alarmEnabled;</a:t>
            </a:r>
          </a:p>
          <a:p>
            <a:pPr algn="l">
              <a:lnSpc>
                <a:spcPts val="3222"/>
              </a:lnSpc>
            </a:pPr>
            <a:r>
              <a:rPr lang="en-US" sz="2302" b="true">
                <a:solidFill>
                  <a:srgbClr val="4A7D63"/>
                </a:solidFill>
                <a:latin typeface="Barlow Bold"/>
                <a:ea typeface="Barlow Bold"/>
                <a:cs typeface="Barlow Bold"/>
                <a:sym typeface="Barlow Bold"/>
              </a:rPr>
              <a:t>   }</a:t>
            </a:r>
          </a:p>
          <a:p>
            <a:pPr algn="l">
              <a:lnSpc>
                <a:spcPts val="3222"/>
              </a:lnSpc>
            </a:pPr>
            <a:r>
              <a:rPr lang="en-US" sz="2302" b="true">
                <a:solidFill>
                  <a:srgbClr val="4A7D63"/>
                </a:solidFill>
                <a:latin typeface="Barlow Bold"/>
                <a:ea typeface="Barlow Bold"/>
                <a:cs typeface="Barlow Bold"/>
                <a:sym typeface="Barlow Bold"/>
              </a:rPr>
              <a:t>   updateDisplay();</a:t>
            </a:r>
          </a:p>
          <a:p>
            <a:pPr algn="l">
              <a:lnSpc>
                <a:spcPts val="3222"/>
              </a:lnSpc>
            </a:pPr>
            <a:r>
              <a:rPr lang="en-US" sz="2302" b="true">
                <a:solidFill>
                  <a:srgbClr val="4A7D63"/>
                </a:solidFill>
                <a:latin typeface="Barlow Bold"/>
                <a:ea typeface="Barlow Bold"/>
                <a:cs typeface="Barlow Bold"/>
                <a:sym typeface="Barlow Bold"/>
              </a:rPr>
              <a:t>   lastButtonPress = millis();</a:t>
            </a:r>
          </a:p>
          <a:p>
            <a:pPr algn="l">
              <a:lnSpc>
                <a:spcPts val="3222"/>
              </a:lnSpc>
            </a:pPr>
            <a:r>
              <a:rPr lang="en-US" sz="2302" b="true">
                <a:solidFill>
                  <a:srgbClr val="4A7D63"/>
                </a:solidFill>
                <a:latin typeface="Barlow Bold"/>
                <a:ea typeface="Barlow Bold"/>
                <a:cs typeface="Barlow Bold"/>
                <a:sym typeface="Barlow Bold"/>
              </a:rPr>
              <a:t> }</a:t>
            </a:r>
          </a:p>
          <a:p>
            <a:pPr algn="l">
              <a:lnSpc>
                <a:spcPts val="3222"/>
              </a:lnSpc>
            </a:pPr>
          </a:p>
          <a:p>
            <a:pPr algn="l">
              <a:lnSpc>
                <a:spcPts val="3222"/>
              </a:lnSpc>
            </a:pPr>
            <a:r>
              <a:rPr lang="en-US" sz="2302" b="true">
                <a:solidFill>
                  <a:srgbClr val="4A7D63"/>
                </a:solidFill>
                <a:latin typeface="Barlow Bold"/>
                <a:ea typeface="Barlow Bold"/>
                <a:cs typeface="Barlow Bold"/>
                <a:sym typeface="Barlow Bold"/>
              </a:rPr>
              <a:t> if (digitalRead(INC_BUTTON) == LOW &amp;&amp; adjustMode &gt; 0) {</a:t>
            </a:r>
          </a:p>
          <a:p>
            <a:pPr algn="l">
              <a:lnSpc>
                <a:spcPts val="3222"/>
              </a:lnSpc>
            </a:pPr>
            <a:r>
              <a:rPr lang="en-US" sz="2302" b="true">
                <a:solidFill>
                  <a:srgbClr val="4A7D63"/>
                </a:solidFill>
                <a:latin typeface="Barlow Bold"/>
                <a:ea typeface="Barlow Bold"/>
                <a:cs typeface="Barlow Bold"/>
                <a:sym typeface="Barlow Bold"/>
              </a:rPr>
              <a:t>   adjustValue(1);</a:t>
            </a:r>
          </a:p>
          <a:p>
            <a:pPr algn="l">
              <a:lnSpc>
                <a:spcPts val="3222"/>
              </a:lnSpc>
            </a:pPr>
            <a:r>
              <a:rPr lang="en-US" sz="2302" b="true">
                <a:solidFill>
                  <a:srgbClr val="4A7D63"/>
                </a:solidFill>
                <a:latin typeface="Barlow Bold"/>
                <a:ea typeface="Barlow Bold"/>
                <a:cs typeface="Barlow Bold"/>
                <a:sym typeface="Barlow Bold"/>
              </a:rPr>
              <a:t>   updateDisplay();</a:t>
            </a:r>
          </a:p>
          <a:p>
            <a:pPr algn="l">
              <a:lnSpc>
                <a:spcPts val="3222"/>
              </a:lnSpc>
            </a:pPr>
            <a:r>
              <a:rPr lang="en-US" sz="2302" b="true">
                <a:solidFill>
                  <a:srgbClr val="4A7D63"/>
                </a:solidFill>
                <a:latin typeface="Barlow Bold"/>
                <a:ea typeface="Barlow Bold"/>
                <a:cs typeface="Barlow Bold"/>
                <a:sym typeface="Barlow Bold"/>
              </a:rPr>
              <a:t>   lastButtonPress = millis();</a:t>
            </a:r>
          </a:p>
          <a:p>
            <a:pPr algn="l">
              <a:lnSpc>
                <a:spcPts val="3222"/>
              </a:lnSpc>
            </a:pPr>
            <a:r>
              <a:rPr lang="en-US" sz="2302" b="true">
                <a:solidFill>
                  <a:srgbClr val="4A7D63"/>
                </a:solidFill>
                <a:latin typeface="Barlow Bold"/>
                <a:ea typeface="Barlow Bold"/>
                <a:cs typeface="Barlow Bold"/>
                <a:sym typeface="Barlow Bold"/>
              </a:rPr>
              <a:t> }</a:t>
            </a:r>
          </a:p>
          <a:p>
            <a:pPr algn="l">
              <a:lnSpc>
                <a:spcPts val="3222"/>
              </a:lnSpc>
            </a:pPr>
          </a:p>
          <a:p>
            <a:pPr algn="l">
              <a:lnSpc>
                <a:spcPts val="3222"/>
              </a:lnSpc>
            </a:pPr>
          </a:p>
        </p:txBody>
      </p:sp>
      <p:sp>
        <p:nvSpPr>
          <p:cNvPr name="TextBox 12" id="12"/>
          <p:cNvSpPr txBox="true"/>
          <p:nvPr/>
        </p:nvSpPr>
        <p:spPr>
          <a:xfrm rot="0">
            <a:off x="10183376" y="3624901"/>
            <a:ext cx="7879071" cy="2789502"/>
          </a:xfrm>
          <a:prstGeom prst="rect">
            <a:avLst/>
          </a:prstGeom>
        </p:spPr>
        <p:txBody>
          <a:bodyPr anchor="t" rtlCol="false" tIns="0" lIns="0" bIns="0" rIns="0">
            <a:spAutoFit/>
          </a:bodyPr>
          <a:lstStyle/>
          <a:p>
            <a:pPr algn="l">
              <a:lnSpc>
                <a:spcPts val="3222"/>
              </a:lnSpc>
            </a:pPr>
            <a:r>
              <a:rPr lang="en-US" sz="2302" b="true">
                <a:solidFill>
                  <a:srgbClr val="4A7D63"/>
                </a:solidFill>
                <a:latin typeface="Barlow Bold"/>
                <a:ea typeface="Barlow Bold"/>
                <a:cs typeface="Barlow Bold"/>
                <a:sym typeface="Barlow Bold"/>
              </a:rPr>
              <a:t> if (digitalRead(DEC_BUTTON) == LOW &amp;&amp; adjustMode &gt; 0) {</a:t>
            </a:r>
          </a:p>
          <a:p>
            <a:pPr algn="l">
              <a:lnSpc>
                <a:spcPts val="3222"/>
              </a:lnSpc>
            </a:pPr>
            <a:r>
              <a:rPr lang="en-US" sz="2302" b="true">
                <a:solidFill>
                  <a:srgbClr val="4A7D63"/>
                </a:solidFill>
                <a:latin typeface="Barlow Bold"/>
                <a:ea typeface="Barlow Bold"/>
                <a:cs typeface="Barlow Bold"/>
                <a:sym typeface="Barlow Bold"/>
              </a:rPr>
              <a:t>   adjustValue(-1);</a:t>
            </a:r>
          </a:p>
          <a:p>
            <a:pPr algn="l">
              <a:lnSpc>
                <a:spcPts val="3222"/>
              </a:lnSpc>
            </a:pPr>
            <a:r>
              <a:rPr lang="en-US" sz="2302" b="true">
                <a:solidFill>
                  <a:srgbClr val="4A7D63"/>
                </a:solidFill>
                <a:latin typeface="Barlow Bold"/>
                <a:ea typeface="Barlow Bold"/>
                <a:cs typeface="Barlow Bold"/>
                <a:sym typeface="Barlow Bold"/>
              </a:rPr>
              <a:t>   updateDisplay();</a:t>
            </a:r>
          </a:p>
          <a:p>
            <a:pPr algn="l">
              <a:lnSpc>
                <a:spcPts val="3222"/>
              </a:lnSpc>
            </a:pPr>
            <a:r>
              <a:rPr lang="en-US" sz="2302" b="true">
                <a:solidFill>
                  <a:srgbClr val="4A7D63"/>
                </a:solidFill>
                <a:latin typeface="Barlow Bold"/>
                <a:ea typeface="Barlow Bold"/>
                <a:cs typeface="Barlow Bold"/>
                <a:sym typeface="Barlow Bold"/>
              </a:rPr>
              <a:t>   lastButtonPress = millis();</a:t>
            </a:r>
          </a:p>
          <a:p>
            <a:pPr algn="l">
              <a:lnSpc>
                <a:spcPts val="3222"/>
              </a:lnSpc>
            </a:pPr>
            <a:r>
              <a:rPr lang="en-US" sz="2302" b="true">
                <a:solidFill>
                  <a:srgbClr val="4A7D63"/>
                </a:solidFill>
                <a:latin typeface="Barlow Bold"/>
                <a:ea typeface="Barlow Bold"/>
                <a:cs typeface="Barlow Bold"/>
                <a:sym typeface="Barlow Bold"/>
              </a:rPr>
              <a:t> }</a:t>
            </a:r>
          </a:p>
          <a:p>
            <a:pPr algn="l">
              <a:lnSpc>
                <a:spcPts val="3222"/>
              </a:lnSpc>
            </a:pPr>
            <a:r>
              <a:rPr lang="en-US" sz="2302" b="true">
                <a:solidFill>
                  <a:srgbClr val="4A7D63"/>
                </a:solidFill>
                <a:latin typeface="Barlow Bold"/>
                <a:ea typeface="Barlow Bold"/>
                <a:cs typeface="Barlow Bold"/>
                <a:sym typeface="Barlow Bold"/>
              </a:rPr>
              <a:t>}</a:t>
            </a:r>
          </a:p>
          <a:p>
            <a:pPr algn="l">
              <a:lnSpc>
                <a:spcPts val="322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p:cNvSpPr/>
          <p:nvPr/>
        </p:nvSpPr>
        <p:spPr>
          <a:xfrm flipH="false" flipV="false" rot="0">
            <a:off x="61054" y="8863165"/>
            <a:ext cx="3947827" cy="6419230"/>
          </a:xfrm>
          <a:custGeom>
            <a:avLst/>
            <a:gdLst/>
            <a:ahLst/>
            <a:cxnLst/>
            <a:rect r="r" b="b" t="t" l="l"/>
            <a:pathLst>
              <a:path h="6419230" w="3947827">
                <a:moveTo>
                  <a:pt x="0" y="0"/>
                </a:moveTo>
                <a:lnTo>
                  <a:pt x="3947826" y="0"/>
                </a:lnTo>
                <a:lnTo>
                  <a:pt x="3947826" y="6419230"/>
                </a:lnTo>
                <a:lnTo>
                  <a:pt x="0" y="6419230"/>
                </a:lnTo>
                <a:lnTo>
                  <a:pt x="0" y="0"/>
                </a:lnTo>
                <a:close/>
              </a:path>
            </a:pathLst>
          </a:custGeom>
          <a:blipFill>
            <a:blip r:embed="rId4"/>
            <a:stretch>
              <a:fillRect l="0" t="0" r="0" b="0"/>
            </a:stretch>
          </a:blipFill>
        </p:spPr>
      </p:sp>
      <p:sp>
        <p:nvSpPr>
          <p:cNvPr name="Freeform 5" id="5"/>
          <p:cNvSpPr/>
          <p:nvPr/>
        </p:nvSpPr>
        <p:spPr>
          <a:xfrm flipH="false" flipV="false" rot="0">
            <a:off x="1028700" y="886316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5"/>
            <a:stretch>
              <a:fillRect l="0" t="0" r="0" b="0"/>
            </a:stretch>
          </a:blipFill>
        </p:spPr>
      </p:sp>
      <p:sp>
        <p:nvSpPr>
          <p:cNvPr name="Freeform 6" id="6"/>
          <p:cNvSpPr/>
          <p:nvPr/>
        </p:nvSpPr>
        <p:spPr>
          <a:xfrm flipH="false" flipV="true" rot="0">
            <a:off x="16391922" y="-1761677"/>
            <a:ext cx="2804755" cy="4526840"/>
          </a:xfrm>
          <a:custGeom>
            <a:avLst/>
            <a:gdLst/>
            <a:ahLst/>
            <a:cxnLst/>
            <a:rect r="r" b="b" t="t" l="l"/>
            <a:pathLst>
              <a:path h="4526840" w="2804755">
                <a:moveTo>
                  <a:pt x="0" y="4526840"/>
                </a:moveTo>
                <a:lnTo>
                  <a:pt x="2804755" y="4526840"/>
                </a:lnTo>
                <a:lnTo>
                  <a:pt x="2804755" y="0"/>
                </a:lnTo>
                <a:lnTo>
                  <a:pt x="0" y="0"/>
                </a:lnTo>
                <a:lnTo>
                  <a:pt x="0" y="4526840"/>
                </a:lnTo>
                <a:close/>
              </a:path>
            </a:pathLst>
          </a:custGeom>
          <a:blipFill>
            <a:blip r:embed="rId6"/>
            <a:stretch>
              <a:fillRect l="0" t="0" r="0" b="0"/>
            </a:stretch>
          </a:blipFill>
        </p:spPr>
      </p:sp>
      <p:sp>
        <p:nvSpPr>
          <p:cNvPr name="Freeform 7" id="7"/>
          <p:cNvSpPr/>
          <p:nvPr/>
        </p:nvSpPr>
        <p:spPr>
          <a:xfrm flipH="true" flipV="true" rot="0">
            <a:off x="15716166" y="-3237872"/>
            <a:ext cx="1804115" cy="5210441"/>
          </a:xfrm>
          <a:custGeom>
            <a:avLst/>
            <a:gdLst/>
            <a:ahLst/>
            <a:cxnLst/>
            <a:rect r="r" b="b" t="t" l="l"/>
            <a:pathLst>
              <a:path h="5210441" w="1804115">
                <a:moveTo>
                  <a:pt x="1804115" y="5210441"/>
                </a:moveTo>
                <a:lnTo>
                  <a:pt x="0" y="5210441"/>
                </a:lnTo>
                <a:lnTo>
                  <a:pt x="0" y="0"/>
                </a:lnTo>
                <a:lnTo>
                  <a:pt x="1804115" y="0"/>
                </a:lnTo>
                <a:lnTo>
                  <a:pt x="1804115" y="5210441"/>
                </a:lnTo>
                <a:close/>
              </a:path>
            </a:pathLst>
          </a:custGeom>
          <a:blipFill>
            <a:blip r:embed="rId7"/>
            <a:stretch>
              <a:fillRect l="0" t="0" r="0" b="0"/>
            </a:stretch>
          </a:blipFill>
        </p:spPr>
      </p:sp>
      <p:sp>
        <p:nvSpPr>
          <p:cNvPr name="Freeform 8" id="8"/>
          <p:cNvSpPr/>
          <p:nvPr/>
        </p:nvSpPr>
        <p:spPr>
          <a:xfrm flipH="false" flipV="false" rot="-8823753">
            <a:off x="14589004" y="-2829196"/>
            <a:ext cx="1801316" cy="4688892"/>
          </a:xfrm>
          <a:custGeom>
            <a:avLst/>
            <a:gdLst/>
            <a:ahLst/>
            <a:cxnLst/>
            <a:rect r="r" b="b" t="t" l="l"/>
            <a:pathLst>
              <a:path h="4688892" w="1801316">
                <a:moveTo>
                  <a:pt x="0" y="0"/>
                </a:moveTo>
                <a:lnTo>
                  <a:pt x="1801316" y="0"/>
                </a:lnTo>
                <a:lnTo>
                  <a:pt x="1801316" y="4688892"/>
                </a:lnTo>
                <a:lnTo>
                  <a:pt x="0" y="4688892"/>
                </a:lnTo>
                <a:lnTo>
                  <a:pt x="0" y="0"/>
                </a:lnTo>
                <a:close/>
              </a:path>
            </a:pathLst>
          </a:custGeom>
          <a:blipFill>
            <a:blip r:embed="rId8"/>
            <a:stretch>
              <a:fillRect l="0" t="0" r="0" b="0"/>
            </a:stretch>
          </a:blipFill>
        </p:spPr>
      </p:sp>
      <p:sp>
        <p:nvSpPr>
          <p:cNvPr name="TextBox 9" id="9"/>
          <p:cNvSpPr txBox="true"/>
          <p:nvPr/>
        </p:nvSpPr>
        <p:spPr>
          <a:xfrm rot="0">
            <a:off x="1180696" y="4311039"/>
            <a:ext cx="4230045" cy="1186183"/>
          </a:xfrm>
          <a:prstGeom prst="rect">
            <a:avLst/>
          </a:prstGeom>
        </p:spPr>
        <p:txBody>
          <a:bodyPr anchor="t" rtlCol="false" tIns="0" lIns="0" bIns="0" rIns="0">
            <a:spAutoFit/>
          </a:bodyPr>
          <a:lstStyle/>
          <a:p>
            <a:pPr algn="l">
              <a:lnSpc>
                <a:spcPts val="9699"/>
              </a:lnSpc>
            </a:pPr>
            <a:r>
              <a:rPr lang="en-US" sz="6928" spc="-138">
                <a:solidFill>
                  <a:srgbClr val="34624B"/>
                </a:solidFill>
                <a:latin typeface="Arbutus Slab"/>
                <a:ea typeface="Arbutus Slab"/>
                <a:cs typeface="Arbutus Slab"/>
                <a:sym typeface="Arbutus Slab"/>
              </a:rPr>
              <a:t>Code</a:t>
            </a:r>
          </a:p>
        </p:txBody>
      </p:sp>
      <p:sp>
        <p:nvSpPr>
          <p:cNvPr name="Freeform 10" id="10"/>
          <p:cNvSpPr/>
          <p:nvPr/>
        </p:nvSpPr>
        <p:spPr>
          <a:xfrm flipH="false" flipV="false" rot="0">
            <a:off x="-1107559"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9"/>
            <a:stretch>
              <a:fillRect l="0" t="0" r="0" b="0"/>
            </a:stretch>
          </a:blipFill>
        </p:spPr>
      </p:sp>
      <p:sp>
        <p:nvSpPr>
          <p:cNvPr name="TextBox 11" id="11"/>
          <p:cNvSpPr txBox="true"/>
          <p:nvPr/>
        </p:nvSpPr>
        <p:spPr>
          <a:xfrm rot="0">
            <a:off x="3526634" y="981075"/>
            <a:ext cx="8025334" cy="8787712"/>
          </a:xfrm>
          <a:prstGeom prst="rect">
            <a:avLst/>
          </a:prstGeom>
        </p:spPr>
        <p:txBody>
          <a:bodyPr anchor="t" rtlCol="false" tIns="0" lIns="0" bIns="0" rIns="0">
            <a:spAutoFit/>
          </a:bodyPr>
          <a:lstStyle/>
          <a:p>
            <a:pPr algn="l">
              <a:lnSpc>
                <a:spcPts val="3362"/>
              </a:lnSpc>
            </a:pPr>
            <a:r>
              <a:rPr lang="en-US" sz="2402" b="true">
                <a:solidFill>
                  <a:srgbClr val="4A7D63"/>
                </a:solidFill>
                <a:latin typeface="Barlow Bold"/>
                <a:ea typeface="Barlow Bold"/>
                <a:cs typeface="Barlow Bold"/>
                <a:sym typeface="Barlow Bold"/>
              </a:rPr>
              <a:t>void updateTime() {</a:t>
            </a:r>
          </a:p>
          <a:p>
            <a:pPr algn="l">
              <a:lnSpc>
                <a:spcPts val="3362"/>
              </a:lnSpc>
            </a:pPr>
            <a:r>
              <a:rPr lang="en-US" sz="2402" b="true">
                <a:solidFill>
                  <a:srgbClr val="4A7D63"/>
                </a:solidFill>
                <a:latin typeface="Barlow Bold"/>
                <a:ea typeface="Barlow Bold"/>
                <a:cs typeface="Barlow Bold"/>
                <a:sym typeface="Barlow Bold"/>
              </a:rPr>
              <a:t> seconds++;</a:t>
            </a:r>
          </a:p>
          <a:p>
            <a:pPr algn="l">
              <a:lnSpc>
                <a:spcPts val="3362"/>
              </a:lnSpc>
            </a:pPr>
            <a:r>
              <a:rPr lang="en-US" sz="2402" b="true">
                <a:solidFill>
                  <a:srgbClr val="4A7D63"/>
                </a:solidFill>
                <a:latin typeface="Barlow Bold"/>
                <a:ea typeface="Barlow Bold"/>
                <a:cs typeface="Barlow Bold"/>
                <a:sym typeface="Barlow Bold"/>
              </a:rPr>
              <a:t> if (seconds &gt;= 60) {</a:t>
            </a:r>
          </a:p>
          <a:p>
            <a:pPr algn="l">
              <a:lnSpc>
                <a:spcPts val="3362"/>
              </a:lnSpc>
            </a:pPr>
            <a:r>
              <a:rPr lang="en-US" sz="2402" b="true">
                <a:solidFill>
                  <a:srgbClr val="4A7D63"/>
                </a:solidFill>
                <a:latin typeface="Barlow Bold"/>
                <a:ea typeface="Barlow Bold"/>
                <a:cs typeface="Barlow Bold"/>
                <a:sym typeface="Barlow Bold"/>
              </a:rPr>
              <a:t>   seconds = 0;</a:t>
            </a:r>
          </a:p>
          <a:p>
            <a:pPr algn="l">
              <a:lnSpc>
                <a:spcPts val="3362"/>
              </a:lnSpc>
            </a:pPr>
            <a:r>
              <a:rPr lang="en-US" sz="2402" b="true">
                <a:solidFill>
                  <a:srgbClr val="4A7D63"/>
                </a:solidFill>
                <a:latin typeface="Barlow Bold"/>
                <a:ea typeface="Barlow Bold"/>
                <a:cs typeface="Barlow Bold"/>
                <a:sym typeface="Barlow Bold"/>
              </a:rPr>
              <a:t>   minutes++;</a:t>
            </a:r>
          </a:p>
          <a:p>
            <a:pPr algn="l">
              <a:lnSpc>
                <a:spcPts val="3362"/>
              </a:lnSpc>
            </a:pPr>
            <a:r>
              <a:rPr lang="en-US" sz="2402" b="true">
                <a:solidFill>
                  <a:srgbClr val="4A7D63"/>
                </a:solidFill>
                <a:latin typeface="Barlow Bold"/>
                <a:ea typeface="Barlow Bold"/>
                <a:cs typeface="Barlow Bold"/>
                <a:sym typeface="Barlow Bold"/>
              </a:rPr>
              <a:t>   if (minutes &gt;= 60) {</a:t>
            </a:r>
          </a:p>
          <a:p>
            <a:pPr algn="l">
              <a:lnSpc>
                <a:spcPts val="3362"/>
              </a:lnSpc>
            </a:pPr>
            <a:r>
              <a:rPr lang="en-US" sz="2402" b="true">
                <a:solidFill>
                  <a:srgbClr val="4A7D63"/>
                </a:solidFill>
                <a:latin typeface="Barlow Bold"/>
                <a:ea typeface="Barlow Bold"/>
                <a:cs typeface="Barlow Bold"/>
                <a:sym typeface="Barlow Bold"/>
              </a:rPr>
              <a:t>     minutes = 0;</a:t>
            </a:r>
          </a:p>
          <a:p>
            <a:pPr algn="l">
              <a:lnSpc>
                <a:spcPts val="3362"/>
              </a:lnSpc>
            </a:pPr>
            <a:r>
              <a:rPr lang="en-US" sz="2402" b="true">
                <a:solidFill>
                  <a:srgbClr val="4A7D63"/>
                </a:solidFill>
                <a:latin typeface="Barlow Bold"/>
                <a:ea typeface="Barlow Bold"/>
                <a:cs typeface="Barlow Bold"/>
                <a:sym typeface="Barlow Bold"/>
              </a:rPr>
              <a:t>     hours++;</a:t>
            </a:r>
          </a:p>
          <a:p>
            <a:pPr algn="l">
              <a:lnSpc>
                <a:spcPts val="3362"/>
              </a:lnSpc>
            </a:pPr>
            <a:r>
              <a:rPr lang="en-US" sz="2402" b="true">
                <a:solidFill>
                  <a:srgbClr val="4A7D63"/>
                </a:solidFill>
                <a:latin typeface="Barlow Bold"/>
                <a:ea typeface="Barlow Bold"/>
                <a:cs typeface="Barlow Bold"/>
                <a:sym typeface="Barlow Bold"/>
              </a:rPr>
              <a:t>     if (hours &gt; 12) {</a:t>
            </a:r>
          </a:p>
          <a:p>
            <a:pPr algn="l">
              <a:lnSpc>
                <a:spcPts val="3362"/>
              </a:lnSpc>
            </a:pPr>
            <a:r>
              <a:rPr lang="en-US" sz="2402" b="true">
                <a:solidFill>
                  <a:srgbClr val="4A7D63"/>
                </a:solidFill>
                <a:latin typeface="Barlow Bold"/>
                <a:ea typeface="Barlow Bold"/>
                <a:cs typeface="Barlow Bold"/>
                <a:sym typeface="Barlow Bold"/>
              </a:rPr>
              <a:t>       hours = 1;</a:t>
            </a:r>
          </a:p>
          <a:p>
            <a:pPr algn="l">
              <a:lnSpc>
                <a:spcPts val="3362"/>
              </a:lnSpc>
            </a:pPr>
            <a:r>
              <a:rPr lang="en-US" sz="2402" b="true">
                <a:solidFill>
                  <a:srgbClr val="4A7D63"/>
                </a:solidFill>
                <a:latin typeface="Barlow Bold"/>
                <a:ea typeface="Barlow Bold"/>
                <a:cs typeface="Barlow Bold"/>
                <a:sym typeface="Barlow Bold"/>
              </a:rPr>
              <a:t>       isPM = !isPM;</a:t>
            </a: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p>
          <a:p>
            <a:pPr algn="l">
              <a:lnSpc>
                <a:spcPts val="3362"/>
              </a:lnSpc>
            </a:pPr>
            <a:r>
              <a:rPr lang="en-US" sz="2402" b="true">
                <a:solidFill>
                  <a:srgbClr val="4A7D63"/>
                </a:solidFill>
                <a:latin typeface="Barlow Bold"/>
                <a:ea typeface="Barlow Bold"/>
                <a:cs typeface="Barlow Bold"/>
                <a:sym typeface="Barlow Bold"/>
              </a:rPr>
              <a:t>EEPROM.write(0, hours);</a:t>
            </a:r>
          </a:p>
          <a:p>
            <a:pPr algn="l">
              <a:lnSpc>
                <a:spcPts val="3362"/>
              </a:lnSpc>
            </a:pPr>
            <a:r>
              <a:rPr lang="en-US" sz="2402" b="true">
                <a:solidFill>
                  <a:srgbClr val="4A7D63"/>
                </a:solidFill>
                <a:latin typeface="Barlow Bold"/>
                <a:ea typeface="Barlow Bold"/>
                <a:cs typeface="Barlow Bold"/>
                <a:sym typeface="Barlow Bold"/>
              </a:rPr>
              <a:t> EEPROM.write(1, minutes);</a:t>
            </a:r>
          </a:p>
          <a:p>
            <a:pPr algn="l">
              <a:lnSpc>
                <a:spcPts val="3362"/>
              </a:lnSpc>
            </a:pPr>
            <a:r>
              <a:rPr lang="en-US" sz="2402" b="true">
                <a:solidFill>
                  <a:srgbClr val="4A7D63"/>
                </a:solidFill>
                <a:latin typeface="Barlow Bold"/>
                <a:ea typeface="Barlow Bold"/>
                <a:cs typeface="Barlow Bold"/>
                <a:sym typeface="Barlow Bold"/>
              </a:rPr>
              <a:t> EEPROM.write(2, seconds);</a:t>
            </a:r>
          </a:p>
          <a:p>
            <a:pPr algn="l">
              <a:lnSpc>
                <a:spcPts val="3362"/>
              </a:lnSpc>
            </a:pPr>
            <a:r>
              <a:rPr lang="en-US" sz="2402" b="true">
                <a:solidFill>
                  <a:srgbClr val="4A7D63"/>
                </a:solidFill>
                <a:latin typeface="Barlow Bold"/>
                <a:ea typeface="Barlow Bold"/>
                <a:cs typeface="Barlow Bold"/>
                <a:sym typeface="Barlow Bold"/>
              </a:rPr>
              <a:t> EEPROM.write(3, isPM ? 1 : 0);</a:t>
            </a:r>
          </a:p>
          <a:p>
            <a:pPr algn="l">
              <a:lnSpc>
                <a:spcPts val="3362"/>
              </a:lnSpc>
            </a:pPr>
            <a:r>
              <a:rPr lang="en-US" sz="2402" b="true">
                <a:solidFill>
                  <a:srgbClr val="4A7D63"/>
                </a:solidFill>
                <a:latin typeface="Barlow Bold"/>
                <a:ea typeface="Barlow Bold"/>
                <a:cs typeface="Barlow Bold"/>
                <a:sym typeface="Barlow Bold"/>
              </a:rPr>
              <a:t>}</a:t>
            </a:r>
          </a:p>
          <a:p>
            <a:pPr algn="l">
              <a:lnSpc>
                <a:spcPts val="3362"/>
              </a:lnSpc>
            </a:pPr>
          </a:p>
        </p:txBody>
      </p:sp>
      <p:sp>
        <p:nvSpPr>
          <p:cNvPr name="TextBox 12" id="12"/>
          <p:cNvSpPr txBox="true"/>
          <p:nvPr/>
        </p:nvSpPr>
        <p:spPr>
          <a:xfrm rot="0">
            <a:off x="8592890" y="1498653"/>
            <a:ext cx="8025334" cy="7949512"/>
          </a:xfrm>
          <a:prstGeom prst="rect">
            <a:avLst/>
          </a:prstGeom>
        </p:spPr>
        <p:txBody>
          <a:bodyPr anchor="t" rtlCol="false" tIns="0" lIns="0" bIns="0" rIns="0">
            <a:spAutoFit/>
          </a:bodyPr>
          <a:lstStyle/>
          <a:p>
            <a:pPr algn="l">
              <a:lnSpc>
                <a:spcPts val="3362"/>
              </a:lnSpc>
            </a:pPr>
            <a:r>
              <a:rPr lang="en-US" sz="2402" b="true">
                <a:solidFill>
                  <a:srgbClr val="4A7D63"/>
                </a:solidFill>
                <a:latin typeface="Barlow Bold"/>
                <a:ea typeface="Barlow Bold"/>
                <a:cs typeface="Barlow Bold"/>
                <a:sym typeface="Barlow Bold"/>
              </a:rPr>
              <a:t>void checkAlarm() {</a:t>
            </a:r>
          </a:p>
          <a:p>
            <a:pPr algn="l">
              <a:lnSpc>
                <a:spcPts val="3362"/>
              </a:lnSpc>
            </a:pPr>
            <a:r>
              <a:rPr lang="en-US" sz="2402" b="true">
                <a:solidFill>
                  <a:srgbClr val="4A7D63"/>
                </a:solidFill>
                <a:latin typeface="Barlow Bold"/>
                <a:ea typeface="Barlow Bold"/>
                <a:cs typeface="Barlow Bold"/>
                <a:sym typeface="Barlow Bold"/>
              </a:rPr>
              <a:t> if (alarmEnabled &amp;&amp; !alarmTriggered &amp;&amp; millis() &gt; snoozeUntil) {</a:t>
            </a:r>
          </a:p>
          <a:p>
            <a:pPr algn="l">
              <a:lnSpc>
                <a:spcPts val="3362"/>
              </a:lnSpc>
            </a:pPr>
            <a:r>
              <a:rPr lang="en-US" sz="2402" b="true">
                <a:solidFill>
                  <a:srgbClr val="4A7D63"/>
                </a:solidFill>
                <a:latin typeface="Barlow Bold"/>
                <a:ea typeface="Barlow Bold"/>
                <a:cs typeface="Barlow Bold"/>
                <a:sym typeface="Barlow Bold"/>
              </a:rPr>
              <a:t><![CDATA[   if (hours == alarmHours && minutes == alarmMinutes && isPM == alarmIsPM && seconds == 0) {]]></a:t>
            </a:r>
          </a:p>
          <a:p>
            <a:pPr algn="l">
              <a:lnSpc>
                <a:spcPts val="3362"/>
              </a:lnSpc>
            </a:pPr>
            <a:r>
              <a:rPr lang="en-US" sz="2402" b="true">
                <a:solidFill>
                  <a:srgbClr val="4A7D63"/>
                </a:solidFill>
                <a:latin typeface="Barlow Bold"/>
                <a:ea typeface="Barlow Bold"/>
                <a:cs typeface="Barlow Bold"/>
                <a:sym typeface="Barlow Bold"/>
              </a:rPr>
              <a:t>     alarmTriggered = true;</a:t>
            </a: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p>
          <a:p>
            <a:pPr algn="l">
              <a:lnSpc>
                <a:spcPts val="3362"/>
              </a:lnSpc>
            </a:pPr>
            <a:r>
              <a:rPr lang="en-US" sz="2402" b="true">
                <a:solidFill>
                  <a:srgbClr val="4A7D63"/>
                </a:solidFill>
                <a:latin typeface="Barlow Bold"/>
                <a:ea typeface="Barlow Bold"/>
                <a:cs typeface="Barlow Bold"/>
                <a:sym typeface="Barlow Bold"/>
              </a:rPr>
              <a:t> if (alarmTriggered) {</a:t>
            </a:r>
          </a:p>
          <a:p>
            <a:pPr algn="l">
              <a:lnSpc>
                <a:spcPts val="3362"/>
              </a:lnSpc>
            </a:pPr>
            <a:r>
              <a:rPr lang="en-US" sz="2402" b="true">
                <a:solidFill>
                  <a:srgbClr val="4A7D63"/>
                </a:solidFill>
                <a:latin typeface="Barlow Bold"/>
                <a:ea typeface="Barlow Bold"/>
                <a:cs typeface="Barlow Bold"/>
                <a:sym typeface="Barlow Bold"/>
              </a:rPr>
              <a:t>digitalWrite(BUZZER_PIN, HIGH);</a:t>
            </a:r>
          </a:p>
          <a:p>
            <a:pPr algn="l">
              <a:lnSpc>
                <a:spcPts val="3362"/>
              </a:lnSpc>
            </a:pPr>
            <a:r>
              <a:rPr lang="en-US" sz="2402" b="true">
                <a:solidFill>
                  <a:srgbClr val="4A7D63"/>
                </a:solidFill>
                <a:latin typeface="Barlow Bold"/>
                <a:ea typeface="Barlow Bold"/>
                <a:cs typeface="Barlow Bold"/>
                <a:sym typeface="Barlow Bold"/>
              </a:rPr>
              <a:t>   lcd.display();</a:t>
            </a:r>
          </a:p>
          <a:p>
            <a:pPr algn="l">
              <a:lnSpc>
                <a:spcPts val="3362"/>
              </a:lnSpc>
            </a:pPr>
            <a:r>
              <a:rPr lang="en-US" sz="2402" b="true">
                <a:solidFill>
                  <a:srgbClr val="4A7D63"/>
                </a:solidFill>
                <a:latin typeface="Barlow Bold"/>
                <a:ea typeface="Barlow Bold"/>
                <a:cs typeface="Barlow Bold"/>
                <a:sym typeface="Barlow Bold"/>
              </a:rPr>
              <a:t> } else {</a:t>
            </a:r>
          </a:p>
          <a:p>
            <a:pPr algn="l">
              <a:lnSpc>
                <a:spcPts val="3362"/>
              </a:lnSpc>
            </a:pPr>
            <a:r>
              <a:rPr lang="en-US" sz="2402" b="true">
                <a:solidFill>
                  <a:srgbClr val="4A7D63"/>
                </a:solidFill>
                <a:latin typeface="Barlow Bold"/>
                <a:ea typeface="Barlow Bold"/>
                <a:cs typeface="Barlow Bold"/>
                <a:sym typeface="Barlow Bold"/>
              </a:rPr>
              <a:t>digitalWrite(BUZZER_PIN, LOW);</a:t>
            </a:r>
          </a:p>
          <a:p>
            <a:pPr algn="l">
              <a:lnSpc>
                <a:spcPts val="3362"/>
              </a:lnSpc>
            </a:pPr>
            <a:r>
              <a:rPr lang="en-US" sz="2402" b="true">
                <a:solidFill>
                  <a:srgbClr val="4A7D63"/>
                </a:solidFill>
                <a:latin typeface="Barlow Bold"/>
                <a:ea typeface="Barlow Bold"/>
                <a:cs typeface="Barlow Bold"/>
                <a:sym typeface="Barlow Bold"/>
              </a:rPr>
              <a:t>   lcd.display();</a:t>
            </a: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r>
              <a:rPr lang="en-US" sz="2402" b="true">
                <a:solidFill>
                  <a:srgbClr val="4A7D63"/>
                </a:solidFill>
                <a:latin typeface="Barlow Bold"/>
                <a:ea typeface="Barlow Bold"/>
                <a:cs typeface="Barlow Bold"/>
                <a:sym typeface="Barlow Bold"/>
              </a:rPr>
              <a:t>}</a:t>
            </a:r>
          </a:p>
          <a:p>
            <a:pPr algn="l">
              <a:lnSpc>
                <a:spcPts val="3362"/>
              </a:lnSpc>
            </a:pPr>
          </a:p>
          <a:p>
            <a:pPr algn="l">
              <a:lnSpc>
                <a:spcPts val="336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p:cNvSpPr/>
          <p:nvPr/>
        </p:nvSpPr>
        <p:spPr>
          <a:xfrm flipH="false" flipV="false" rot="0">
            <a:off x="61054" y="8863165"/>
            <a:ext cx="3947827" cy="6419230"/>
          </a:xfrm>
          <a:custGeom>
            <a:avLst/>
            <a:gdLst/>
            <a:ahLst/>
            <a:cxnLst/>
            <a:rect r="r" b="b" t="t" l="l"/>
            <a:pathLst>
              <a:path h="6419230" w="3947827">
                <a:moveTo>
                  <a:pt x="0" y="0"/>
                </a:moveTo>
                <a:lnTo>
                  <a:pt x="3947826" y="0"/>
                </a:lnTo>
                <a:lnTo>
                  <a:pt x="3947826" y="6419230"/>
                </a:lnTo>
                <a:lnTo>
                  <a:pt x="0" y="6419230"/>
                </a:lnTo>
                <a:lnTo>
                  <a:pt x="0" y="0"/>
                </a:lnTo>
                <a:close/>
              </a:path>
            </a:pathLst>
          </a:custGeom>
          <a:blipFill>
            <a:blip r:embed="rId4"/>
            <a:stretch>
              <a:fillRect l="0" t="0" r="0" b="0"/>
            </a:stretch>
          </a:blipFill>
        </p:spPr>
      </p:sp>
      <p:sp>
        <p:nvSpPr>
          <p:cNvPr name="Freeform 5" id="5"/>
          <p:cNvSpPr/>
          <p:nvPr/>
        </p:nvSpPr>
        <p:spPr>
          <a:xfrm flipH="false" flipV="false" rot="0">
            <a:off x="1028700" y="886316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5"/>
            <a:stretch>
              <a:fillRect l="0" t="0" r="0" b="0"/>
            </a:stretch>
          </a:blipFill>
        </p:spPr>
      </p:sp>
      <p:sp>
        <p:nvSpPr>
          <p:cNvPr name="Freeform 6" id="6"/>
          <p:cNvSpPr/>
          <p:nvPr/>
        </p:nvSpPr>
        <p:spPr>
          <a:xfrm flipH="false" flipV="true" rot="0">
            <a:off x="16391922" y="-1761677"/>
            <a:ext cx="2804755" cy="4526840"/>
          </a:xfrm>
          <a:custGeom>
            <a:avLst/>
            <a:gdLst/>
            <a:ahLst/>
            <a:cxnLst/>
            <a:rect r="r" b="b" t="t" l="l"/>
            <a:pathLst>
              <a:path h="4526840" w="2804755">
                <a:moveTo>
                  <a:pt x="0" y="4526840"/>
                </a:moveTo>
                <a:lnTo>
                  <a:pt x="2804755" y="4526840"/>
                </a:lnTo>
                <a:lnTo>
                  <a:pt x="2804755" y="0"/>
                </a:lnTo>
                <a:lnTo>
                  <a:pt x="0" y="0"/>
                </a:lnTo>
                <a:lnTo>
                  <a:pt x="0" y="4526840"/>
                </a:lnTo>
                <a:close/>
              </a:path>
            </a:pathLst>
          </a:custGeom>
          <a:blipFill>
            <a:blip r:embed="rId6"/>
            <a:stretch>
              <a:fillRect l="0" t="0" r="0" b="0"/>
            </a:stretch>
          </a:blipFill>
        </p:spPr>
      </p:sp>
      <p:sp>
        <p:nvSpPr>
          <p:cNvPr name="Freeform 7" id="7"/>
          <p:cNvSpPr/>
          <p:nvPr/>
        </p:nvSpPr>
        <p:spPr>
          <a:xfrm flipH="true" flipV="true" rot="0">
            <a:off x="15716166" y="-3237872"/>
            <a:ext cx="1804115" cy="5210441"/>
          </a:xfrm>
          <a:custGeom>
            <a:avLst/>
            <a:gdLst/>
            <a:ahLst/>
            <a:cxnLst/>
            <a:rect r="r" b="b" t="t" l="l"/>
            <a:pathLst>
              <a:path h="5210441" w="1804115">
                <a:moveTo>
                  <a:pt x="1804115" y="5210441"/>
                </a:moveTo>
                <a:lnTo>
                  <a:pt x="0" y="5210441"/>
                </a:lnTo>
                <a:lnTo>
                  <a:pt x="0" y="0"/>
                </a:lnTo>
                <a:lnTo>
                  <a:pt x="1804115" y="0"/>
                </a:lnTo>
                <a:lnTo>
                  <a:pt x="1804115" y="5210441"/>
                </a:lnTo>
                <a:close/>
              </a:path>
            </a:pathLst>
          </a:custGeom>
          <a:blipFill>
            <a:blip r:embed="rId7"/>
            <a:stretch>
              <a:fillRect l="0" t="0" r="0" b="0"/>
            </a:stretch>
          </a:blipFill>
        </p:spPr>
      </p:sp>
      <p:sp>
        <p:nvSpPr>
          <p:cNvPr name="Freeform 8" id="8"/>
          <p:cNvSpPr/>
          <p:nvPr/>
        </p:nvSpPr>
        <p:spPr>
          <a:xfrm flipH="false" flipV="false" rot="-8823753">
            <a:off x="14589004" y="-2829196"/>
            <a:ext cx="1801316" cy="4688892"/>
          </a:xfrm>
          <a:custGeom>
            <a:avLst/>
            <a:gdLst/>
            <a:ahLst/>
            <a:cxnLst/>
            <a:rect r="r" b="b" t="t" l="l"/>
            <a:pathLst>
              <a:path h="4688892" w="1801316">
                <a:moveTo>
                  <a:pt x="0" y="0"/>
                </a:moveTo>
                <a:lnTo>
                  <a:pt x="1801316" y="0"/>
                </a:lnTo>
                <a:lnTo>
                  <a:pt x="1801316" y="4688892"/>
                </a:lnTo>
                <a:lnTo>
                  <a:pt x="0" y="4688892"/>
                </a:lnTo>
                <a:lnTo>
                  <a:pt x="0" y="0"/>
                </a:lnTo>
                <a:close/>
              </a:path>
            </a:pathLst>
          </a:custGeom>
          <a:blipFill>
            <a:blip r:embed="rId8"/>
            <a:stretch>
              <a:fillRect l="0" t="0" r="0" b="0"/>
            </a:stretch>
          </a:blipFill>
        </p:spPr>
      </p:sp>
      <p:sp>
        <p:nvSpPr>
          <p:cNvPr name="TextBox 9" id="9"/>
          <p:cNvSpPr txBox="true"/>
          <p:nvPr/>
        </p:nvSpPr>
        <p:spPr>
          <a:xfrm rot="0">
            <a:off x="1180696" y="4311039"/>
            <a:ext cx="4230045" cy="1186183"/>
          </a:xfrm>
          <a:prstGeom prst="rect">
            <a:avLst/>
          </a:prstGeom>
        </p:spPr>
        <p:txBody>
          <a:bodyPr anchor="t" rtlCol="false" tIns="0" lIns="0" bIns="0" rIns="0">
            <a:spAutoFit/>
          </a:bodyPr>
          <a:lstStyle/>
          <a:p>
            <a:pPr algn="l">
              <a:lnSpc>
                <a:spcPts val="9699"/>
              </a:lnSpc>
            </a:pPr>
            <a:r>
              <a:rPr lang="en-US" sz="6928" spc="-138">
                <a:solidFill>
                  <a:srgbClr val="34624B"/>
                </a:solidFill>
                <a:latin typeface="Arbutus Slab"/>
                <a:ea typeface="Arbutus Slab"/>
                <a:cs typeface="Arbutus Slab"/>
                <a:sym typeface="Arbutus Slab"/>
              </a:rPr>
              <a:t>Code</a:t>
            </a:r>
          </a:p>
        </p:txBody>
      </p:sp>
      <p:sp>
        <p:nvSpPr>
          <p:cNvPr name="Freeform 10" id="10"/>
          <p:cNvSpPr/>
          <p:nvPr/>
        </p:nvSpPr>
        <p:spPr>
          <a:xfrm flipH="false" flipV="false" rot="0">
            <a:off x="-1107559"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9"/>
            <a:stretch>
              <a:fillRect l="0" t="0" r="0" b="0"/>
            </a:stretch>
          </a:blipFill>
        </p:spPr>
      </p:sp>
      <p:sp>
        <p:nvSpPr>
          <p:cNvPr name="TextBox 11" id="11"/>
          <p:cNvSpPr txBox="true"/>
          <p:nvPr/>
        </p:nvSpPr>
        <p:spPr>
          <a:xfrm rot="0">
            <a:off x="3502256" y="454118"/>
            <a:ext cx="8025334" cy="11302312"/>
          </a:xfrm>
          <a:prstGeom prst="rect">
            <a:avLst/>
          </a:prstGeom>
        </p:spPr>
        <p:txBody>
          <a:bodyPr anchor="t" rtlCol="false" tIns="0" lIns="0" bIns="0" rIns="0">
            <a:spAutoFit/>
          </a:bodyPr>
          <a:lstStyle/>
          <a:p>
            <a:pPr algn="l">
              <a:lnSpc>
                <a:spcPts val="3362"/>
              </a:lnSpc>
            </a:pPr>
            <a:r>
              <a:rPr lang="en-US" sz="2402" b="true">
                <a:solidFill>
                  <a:srgbClr val="4A7D63"/>
                </a:solidFill>
                <a:latin typeface="Barlow Bold"/>
                <a:ea typeface="Barlow Bold"/>
                <a:cs typeface="Barlow Bold"/>
                <a:sym typeface="Barlow Bold"/>
              </a:rPr>
              <a:t>void adjustValue(int change) {</a:t>
            </a:r>
          </a:p>
          <a:p>
            <a:pPr algn="l">
              <a:lnSpc>
                <a:spcPts val="3362"/>
              </a:lnSpc>
            </a:pPr>
            <a:r>
              <a:rPr lang="en-US" sz="2402" b="true">
                <a:solidFill>
                  <a:srgbClr val="4A7D63"/>
                </a:solidFill>
                <a:latin typeface="Barlow Bold"/>
                <a:ea typeface="Barlow Bold"/>
                <a:cs typeface="Barlow Bold"/>
                <a:sym typeface="Barlow Bold"/>
              </a:rPr>
              <a:t> switch (adjustMode) {</a:t>
            </a:r>
          </a:p>
          <a:p>
            <a:pPr algn="l">
              <a:lnSpc>
                <a:spcPts val="3362"/>
              </a:lnSpc>
            </a:pPr>
            <a:r>
              <a:rPr lang="en-US" sz="2402" b="true">
                <a:solidFill>
                  <a:srgbClr val="4A7D63"/>
                </a:solidFill>
                <a:latin typeface="Barlow Bold"/>
                <a:ea typeface="Barlow Bold"/>
                <a:cs typeface="Barlow Bold"/>
                <a:sym typeface="Barlow Bold"/>
              </a:rPr>
              <a:t>   case 1:</a:t>
            </a:r>
          </a:p>
          <a:p>
            <a:pPr algn="l">
              <a:lnSpc>
                <a:spcPts val="3362"/>
              </a:lnSpc>
            </a:pPr>
            <a:r>
              <a:rPr lang="en-US" sz="2402" b="true">
                <a:solidFill>
                  <a:srgbClr val="4A7D63"/>
                </a:solidFill>
                <a:latin typeface="Barlow Bold"/>
                <a:ea typeface="Barlow Bold"/>
                <a:cs typeface="Barlow Bold"/>
                <a:sym typeface="Barlow Bold"/>
              </a:rPr>
              <a:t>     hours += change;</a:t>
            </a:r>
          </a:p>
          <a:p>
            <a:pPr algn="l">
              <a:lnSpc>
                <a:spcPts val="3362"/>
              </a:lnSpc>
            </a:pPr>
            <a:r>
              <a:rPr lang="en-US" sz="2402" b="true">
                <a:solidFill>
                  <a:srgbClr val="4A7D63"/>
                </a:solidFill>
                <a:latin typeface="Barlow Bold"/>
                <a:ea typeface="Barlow Bold"/>
                <a:cs typeface="Barlow Bold"/>
                <a:sym typeface="Barlow Bold"/>
              </a:rPr>
              <a:t>     if (hours &gt; 12) hours = 1;</a:t>
            </a:r>
          </a:p>
          <a:p>
            <a:pPr algn="l">
              <a:lnSpc>
                <a:spcPts val="3362"/>
              </a:lnSpc>
            </a:pPr>
            <a:r>
              <a:rPr lang="en-US" sz="2402" b="true">
                <a:solidFill>
                  <a:srgbClr val="4A7D63"/>
                </a:solidFill>
                <a:latin typeface="Barlow Bold"/>
                <a:ea typeface="Barlow Bold"/>
                <a:cs typeface="Barlow Bold"/>
                <a:sym typeface="Barlow Bold"/>
              </a:rPr>
              <a:t>     if (hours &lt; 1) hours = 12;</a:t>
            </a:r>
          </a:p>
          <a:p>
            <a:pPr algn="l">
              <a:lnSpc>
                <a:spcPts val="3362"/>
              </a:lnSpc>
            </a:pPr>
            <a:r>
              <a:rPr lang="en-US" sz="2402" b="true">
                <a:solidFill>
                  <a:srgbClr val="4A7D63"/>
                </a:solidFill>
                <a:latin typeface="Barlow Bold"/>
                <a:ea typeface="Barlow Bold"/>
                <a:cs typeface="Barlow Bold"/>
                <a:sym typeface="Barlow Bold"/>
              </a:rPr>
              <a:t>     break;</a:t>
            </a:r>
          </a:p>
          <a:p>
            <a:pPr algn="l">
              <a:lnSpc>
                <a:spcPts val="3362"/>
              </a:lnSpc>
            </a:pPr>
            <a:r>
              <a:rPr lang="en-US" sz="2402" b="true">
                <a:solidFill>
                  <a:srgbClr val="4A7D63"/>
                </a:solidFill>
                <a:latin typeface="Barlow Bold"/>
                <a:ea typeface="Barlow Bold"/>
                <a:cs typeface="Barlow Bold"/>
                <a:sym typeface="Barlow Bold"/>
              </a:rPr>
              <a:t>   case 2:</a:t>
            </a:r>
          </a:p>
          <a:p>
            <a:pPr algn="l">
              <a:lnSpc>
                <a:spcPts val="3362"/>
              </a:lnSpc>
            </a:pPr>
            <a:r>
              <a:rPr lang="en-US" sz="2402" b="true">
                <a:solidFill>
                  <a:srgbClr val="4A7D63"/>
                </a:solidFill>
                <a:latin typeface="Barlow Bold"/>
                <a:ea typeface="Barlow Bold"/>
                <a:cs typeface="Barlow Bold"/>
                <a:sym typeface="Barlow Bold"/>
              </a:rPr>
              <a:t>     minutes += change;</a:t>
            </a:r>
          </a:p>
          <a:p>
            <a:pPr algn="l">
              <a:lnSpc>
                <a:spcPts val="3362"/>
              </a:lnSpc>
            </a:pPr>
            <a:r>
              <a:rPr lang="en-US" sz="2402" b="true">
                <a:solidFill>
                  <a:srgbClr val="4A7D63"/>
                </a:solidFill>
                <a:latin typeface="Barlow Bold"/>
                <a:ea typeface="Barlow Bold"/>
                <a:cs typeface="Barlow Bold"/>
                <a:sym typeface="Barlow Bold"/>
              </a:rPr>
              <a:t>     if (minutes &gt;= 60) minutes = 0;</a:t>
            </a:r>
          </a:p>
          <a:p>
            <a:pPr algn="l">
              <a:lnSpc>
                <a:spcPts val="3362"/>
              </a:lnSpc>
            </a:pPr>
            <a:r>
              <a:rPr lang="en-US" sz="2402" b="true">
                <a:solidFill>
                  <a:srgbClr val="4A7D63"/>
                </a:solidFill>
                <a:latin typeface="Barlow Bold"/>
                <a:ea typeface="Barlow Bold"/>
                <a:cs typeface="Barlow Bold"/>
                <a:sym typeface="Barlow Bold"/>
              </a:rPr>
              <a:t>     if (minutes &lt; 0) minutes = 59;</a:t>
            </a:r>
          </a:p>
          <a:p>
            <a:pPr algn="l">
              <a:lnSpc>
                <a:spcPts val="3362"/>
              </a:lnSpc>
            </a:pPr>
            <a:r>
              <a:rPr lang="en-US" sz="2402" b="true">
                <a:solidFill>
                  <a:srgbClr val="4A7D63"/>
                </a:solidFill>
                <a:latin typeface="Barlow Bold"/>
                <a:ea typeface="Barlow Bold"/>
                <a:cs typeface="Barlow Bold"/>
                <a:sym typeface="Barlow Bold"/>
              </a:rPr>
              <a:t>     seconds = 0;</a:t>
            </a:r>
          </a:p>
          <a:p>
            <a:pPr algn="l">
              <a:lnSpc>
                <a:spcPts val="3362"/>
              </a:lnSpc>
            </a:pPr>
            <a:r>
              <a:rPr lang="en-US" sz="2402" b="true">
                <a:solidFill>
                  <a:srgbClr val="4A7D63"/>
                </a:solidFill>
                <a:latin typeface="Barlow Bold"/>
                <a:ea typeface="Barlow Bold"/>
                <a:cs typeface="Barlow Bold"/>
                <a:sym typeface="Barlow Bold"/>
              </a:rPr>
              <a:t>     break;</a:t>
            </a:r>
          </a:p>
          <a:p>
            <a:pPr algn="l">
              <a:lnSpc>
                <a:spcPts val="3362"/>
              </a:lnSpc>
            </a:pPr>
            <a:r>
              <a:rPr lang="en-US" sz="2402" b="true">
                <a:solidFill>
                  <a:srgbClr val="4A7D63"/>
                </a:solidFill>
                <a:latin typeface="Barlow Bold"/>
                <a:ea typeface="Barlow Bold"/>
                <a:cs typeface="Barlow Bold"/>
                <a:sym typeface="Barlow Bold"/>
              </a:rPr>
              <a:t>   case 3:</a:t>
            </a:r>
          </a:p>
          <a:p>
            <a:pPr algn="l">
              <a:lnSpc>
                <a:spcPts val="3362"/>
              </a:lnSpc>
            </a:pPr>
            <a:r>
              <a:rPr lang="en-US" sz="2402" b="true">
                <a:solidFill>
                  <a:srgbClr val="4A7D63"/>
                </a:solidFill>
                <a:latin typeface="Barlow Bold"/>
                <a:ea typeface="Barlow Bold"/>
                <a:cs typeface="Barlow Bold"/>
                <a:sym typeface="Barlow Bold"/>
              </a:rPr>
              <a:t>     isPM = !isPM;</a:t>
            </a:r>
          </a:p>
          <a:p>
            <a:pPr algn="l">
              <a:lnSpc>
                <a:spcPts val="3362"/>
              </a:lnSpc>
            </a:pPr>
            <a:r>
              <a:rPr lang="en-US" sz="2402" b="true">
                <a:solidFill>
                  <a:srgbClr val="4A7D63"/>
                </a:solidFill>
                <a:latin typeface="Barlow Bold"/>
                <a:ea typeface="Barlow Bold"/>
                <a:cs typeface="Barlow Bold"/>
                <a:sym typeface="Barlow Bold"/>
              </a:rPr>
              <a:t>     break;</a:t>
            </a:r>
          </a:p>
          <a:p>
            <a:pPr algn="l">
              <a:lnSpc>
                <a:spcPts val="3362"/>
              </a:lnSpc>
            </a:pPr>
            <a:r>
              <a:rPr lang="en-US" sz="2402" b="true">
                <a:solidFill>
                  <a:srgbClr val="4A7D63"/>
                </a:solidFill>
                <a:latin typeface="Barlow Bold"/>
                <a:ea typeface="Barlow Bold"/>
                <a:cs typeface="Barlow Bold"/>
                <a:sym typeface="Barlow Bold"/>
              </a:rPr>
              <a:t>   case 4:</a:t>
            </a:r>
          </a:p>
          <a:p>
            <a:pPr algn="l">
              <a:lnSpc>
                <a:spcPts val="3362"/>
              </a:lnSpc>
            </a:pPr>
            <a:r>
              <a:rPr lang="en-US" sz="2402" b="true">
                <a:solidFill>
                  <a:srgbClr val="4A7D63"/>
                </a:solidFill>
                <a:latin typeface="Barlow Bold"/>
                <a:ea typeface="Barlow Bold"/>
                <a:cs typeface="Barlow Bold"/>
                <a:sym typeface="Barlow Bold"/>
              </a:rPr>
              <a:t>   alarmHours += change;</a:t>
            </a:r>
          </a:p>
          <a:p>
            <a:pPr algn="l">
              <a:lnSpc>
                <a:spcPts val="3362"/>
              </a:lnSpc>
            </a:pPr>
            <a:r>
              <a:rPr lang="en-US" sz="2402" b="true">
                <a:solidFill>
                  <a:srgbClr val="4A7D63"/>
                </a:solidFill>
                <a:latin typeface="Barlow Bold"/>
                <a:ea typeface="Barlow Bold"/>
                <a:cs typeface="Barlow Bold"/>
                <a:sym typeface="Barlow Bold"/>
              </a:rPr>
              <a:t>   if (alarmHours &gt; 12) alarmHours = 1;</a:t>
            </a:r>
          </a:p>
          <a:p>
            <a:pPr algn="l">
              <a:lnSpc>
                <a:spcPts val="3362"/>
              </a:lnSpc>
            </a:pPr>
            <a:r>
              <a:rPr lang="en-US" sz="2402" b="true">
                <a:solidFill>
                  <a:srgbClr val="4A7D63"/>
                </a:solidFill>
                <a:latin typeface="Barlow Bold"/>
                <a:ea typeface="Barlow Bold"/>
                <a:cs typeface="Barlow Bold"/>
                <a:sym typeface="Barlow Bold"/>
              </a:rPr>
              <a:t>   if (alarmHours &lt; 1) alarmHours = 12;</a:t>
            </a:r>
          </a:p>
          <a:p>
            <a:pPr algn="l">
              <a:lnSpc>
                <a:spcPts val="3362"/>
              </a:lnSpc>
            </a:pPr>
            <a:r>
              <a:rPr lang="en-US" sz="2402" b="true">
                <a:solidFill>
                  <a:srgbClr val="4A7D63"/>
                </a:solidFill>
                <a:latin typeface="Barlow Bold"/>
                <a:ea typeface="Barlow Bold"/>
                <a:cs typeface="Barlow Bold"/>
                <a:sym typeface="Barlow Bold"/>
              </a:rPr>
              <a:t>   break;</a:t>
            </a:r>
          </a:p>
          <a:p>
            <a:pPr algn="l">
              <a:lnSpc>
                <a:spcPts val="3362"/>
              </a:lnSpc>
            </a:pPr>
            <a:r>
              <a:rPr lang="en-US" sz="2402" b="true">
                <a:solidFill>
                  <a:srgbClr val="4A7D63"/>
                </a:solidFill>
                <a:latin typeface="Barlow Bold"/>
                <a:ea typeface="Barlow Bold"/>
                <a:cs typeface="Barlow Bold"/>
                <a:sym typeface="Barlow Bold"/>
              </a:rPr>
              <a:t>case 5:</a:t>
            </a: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p>
          <a:p>
            <a:pPr algn="l">
              <a:lnSpc>
                <a:spcPts val="3362"/>
              </a:lnSpc>
            </a:pP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p>
        </p:txBody>
      </p:sp>
      <p:sp>
        <p:nvSpPr>
          <p:cNvPr name="TextBox 12" id="12"/>
          <p:cNvSpPr txBox="true"/>
          <p:nvPr/>
        </p:nvSpPr>
        <p:spPr>
          <a:xfrm rot="0">
            <a:off x="9144000" y="454118"/>
            <a:ext cx="8025334" cy="10464112"/>
          </a:xfrm>
          <a:prstGeom prst="rect">
            <a:avLst/>
          </a:prstGeom>
        </p:spPr>
        <p:txBody>
          <a:bodyPr anchor="t" rtlCol="false" tIns="0" lIns="0" bIns="0" rIns="0">
            <a:spAutoFit/>
          </a:bodyPr>
          <a:lstStyle/>
          <a:p>
            <a:pPr algn="l">
              <a:lnSpc>
                <a:spcPts val="3362"/>
              </a:lnSpc>
            </a:pPr>
            <a:r>
              <a:rPr lang="en-US" sz="2402" b="true">
                <a:solidFill>
                  <a:srgbClr val="4A7D63"/>
                </a:solidFill>
                <a:latin typeface="Barlow Bold"/>
                <a:ea typeface="Barlow Bold"/>
                <a:cs typeface="Barlow Bold"/>
                <a:sym typeface="Barlow Bold"/>
              </a:rPr>
              <a:t>alarmMinutes += change;</a:t>
            </a:r>
          </a:p>
          <a:p>
            <a:pPr algn="l">
              <a:lnSpc>
                <a:spcPts val="3362"/>
              </a:lnSpc>
            </a:pPr>
            <a:r>
              <a:rPr lang="en-US" sz="2402" b="true">
                <a:solidFill>
                  <a:srgbClr val="4A7D63"/>
                </a:solidFill>
                <a:latin typeface="Barlow Bold"/>
                <a:ea typeface="Barlow Bold"/>
                <a:cs typeface="Barlow Bold"/>
                <a:sym typeface="Barlow Bold"/>
              </a:rPr>
              <a:t> if (alarmMinutes &gt;= 60) alarmMinutes = 0;</a:t>
            </a:r>
          </a:p>
          <a:p>
            <a:pPr algn="l">
              <a:lnSpc>
                <a:spcPts val="3362"/>
              </a:lnSpc>
            </a:pPr>
            <a:r>
              <a:rPr lang="en-US" sz="2402" b="true">
                <a:solidFill>
                  <a:srgbClr val="4A7D63"/>
                </a:solidFill>
                <a:latin typeface="Barlow Bold"/>
                <a:ea typeface="Barlow Bold"/>
                <a:cs typeface="Barlow Bold"/>
                <a:sym typeface="Barlow Bold"/>
              </a:rPr>
              <a:t> if (alarmMinutes &lt; 0) alarmMinutes = 59;</a:t>
            </a:r>
          </a:p>
          <a:p>
            <a:pPr algn="l">
              <a:lnSpc>
                <a:spcPts val="3362"/>
              </a:lnSpc>
            </a:pPr>
            <a:r>
              <a:rPr lang="en-US" sz="2402" b="true">
                <a:solidFill>
                  <a:srgbClr val="4A7D63"/>
                </a:solidFill>
                <a:latin typeface="Barlow Bold"/>
                <a:ea typeface="Barlow Bold"/>
                <a:cs typeface="Barlow Bold"/>
                <a:sym typeface="Barlow Bold"/>
              </a:rPr>
              <a:t> break;</a:t>
            </a:r>
          </a:p>
          <a:p>
            <a:pPr algn="l">
              <a:lnSpc>
                <a:spcPts val="3362"/>
              </a:lnSpc>
            </a:pPr>
          </a:p>
          <a:p>
            <a:pPr algn="l">
              <a:lnSpc>
                <a:spcPts val="3362"/>
              </a:lnSpc>
            </a:pPr>
            <a:r>
              <a:rPr lang="en-US" sz="2402" b="true">
                <a:solidFill>
                  <a:srgbClr val="4A7D63"/>
                </a:solidFill>
                <a:latin typeface="Barlow Bold"/>
                <a:ea typeface="Barlow Bold"/>
                <a:cs typeface="Barlow Bold"/>
                <a:sym typeface="Barlow Bold"/>
              </a:rPr>
              <a:t>case 6:</a:t>
            </a:r>
          </a:p>
          <a:p>
            <a:pPr algn="l">
              <a:lnSpc>
                <a:spcPts val="3362"/>
              </a:lnSpc>
            </a:pPr>
            <a:r>
              <a:rPr lang="en-US" sz="2402" b="true">
                <a:solidFill>
                  <a:srgbClr val="4A7D63"/>
                </a:solidFill>
                <a:latin typeface="Barlow Bold"/>
                <a:ea typeface="Barlow Bold"/>
                <a:cs typeface="Barlow Bold"/>
                <a:sym typeface="Barlow Bold"/>
              </a:rPr>
              <a:t> alarmIsPM = !alarmIsPM;</a:t>
            </a:r>
          </a:p>
          <a:p>
            <a:pPr algn="l">
              <a:lnSpc>
                <a:spcPts val="3362"/>
              </a:lnSpc>
            </a:pPr>
            <a:r>
              <a:rPr lang="en-US" sz="2402" b="true">
                <a:solidFill>
                  <a:srgbClr val="4A7D63"/>
                </a:solidFill>
                <a:latin typeface="Barlow Bold"/>
                <a:ea typeface="Barlow Bold"/>
                <a:cs typeface="Barlow Bold"/>
                <a:sym typeface="Barlow Bold"/>
              </a:rPr>
              <a:t> break;</a:t>
            </a: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r>
              <a:rPr lang="en-US" sz="2402" b="true">
                <a:solidFill>
                  <a:srgbClr val="4A7D63"/>
                </a:solidFill>
                <a:latin typeface="Barlow Bold"/>
                <a:ea typeface="Barlow Bold"/>
                <a:cs typeface="Barlow Bold"/>
                <a:sym typeface="Barlow Bold"/>
              </a:rPr>
              <a:t>}</a:t>
            </a:r>
          </a:p>
          <a:p>
            <a:pPr algn="l">
              <a:lnSpc>
                <a:spcPts val="3362"/>
              </a:lnSpc>
            </a:pPr>
            <a:r>
              <a:rPr lang="en-US" sz="2402" b="true">
                <a:solidFill>
                  <a:srgbClr val="4A7D63"/>
                </a:solidFill>
                <a:latin typeface="Barlow Bold"/>
                <a:ea typeface="Barlow Bold"/>
                <a:cs typeface="Barlow Bold"/>
                <a:sym typeface="Barlow Bold"/>
              </a:rPr>
              <a:t>void updateDisplay() {</a:t>
            </a:r>
          </a:p>
          <a:p>
            <a:pPr algn="l">
              <a:lnSpc>
                <a:spcPts val="3362"/>
              </a:lnSpc>
            </a:pPr>
            <a:r>
              <a:rPr lang="en-US" sz="2402" b="true">
                <a:solidFill>
                  <a:srgbClr val="4A7D63"/>
                </a:solidFill>
                <a:latin typeface="Barlow Bold"/>
                <a:ea typeface="Barlow Bold"/>
                <a:cs typeface="Barlow Bold"/>
                <a:sym typeface="Barlow Bold"/>
              </a:rPr>
              <a:t> lcd.clear();</a:t>
            </a:r>
          </a:p>
          <a:p>
            <a:pPr algn="l">
              <a:lnSpc>
                <a:spcPts val="3362"/>
              </a:lnSpc>
            </a:pPr>
          </a:p>
          <a:p>
            <a:pPr algn="l">
              <a:lnSpc>
                <a:spcPts val="3362"/>
              </a:lnSpc>
            </a:pPr>
            <a:r>
              <a:rPr lang="en-US" sz="2402" b="true">
                <a:solidFill>
                  <a:srgbClr val="4A7D63"/>
                </a:solidFill>
                <a:latin typeface="Barlow Bold"/>
                <a:ea typeface="Barlow Bold"/>
                <a:cs typeface="Barlow Bold"/>
                <a:sym typeface="Barlow Bold"/>
              </a:rPr>
              <a:t> lcd.setCursor(0, 0);</a:t>
            </a:r>
          </a:p>
          <a:p>
            <a:pPr algn="l">
              <a:lnSpc>
                <a:spcPts val="3362"/>
              </a:lnSpc>
            </a:pPr>
            <a:r>
              <a:rPr lang="en-US" sz="2402" b="true">
                <a:solidFill>
                  <a:srgbClr val="4A7D63"/>
                </a:solidFill>
                <a:latin typeface="Barlow Bold"/>
                <a:ea typeface="Barlow Bold"/>
                <a:cs typeface="Barlow Bold"/>
                <a:sym typeface="Barlow Bold"/>
              </a:rPr>
              <a:t> if (hours &lt; 10) lcd.print("0");</a:t>
            </a:r>
          </a:p>
          <a:p>
            <a:pPr algn="l">
              <a:lnSpc>
                <a:spcPts val="3362"/>
              </a:lnSpc>
            </a:pPr>
            <a:r>
              <a:rPr lang="en-US" sz="2402" b="true">
                <a:solidFill>
                  <a:srgbClr val="4A7D63"/>
                </a:solidFill>
                <a:latin typeface="Barlow Bold"/>
                <a:ea typeface="Barlow Bold"/>
                <a:cs typeface="Barlow Bold"/>
                <a:sym typeface="Barlow Bold"/>
              </a:rPr>
              <a:t> lcd.print(hours);</a:t>
            </a:r>
          </a:p>
          <a:p>
            <a:pPr algn="l">
              <a:lnSpc>
                <a:spcPts val="3362"/>
              </a:lnSpc>
            </a:pPr>
            <a:r>
              <a:rPr lang="en-US" sz="2402" b="true">
                <a:solidFill>
                  <a:srgbClr val="4A7D63"/>
                </a:solidFill>
                <a:latin typeface="Barlow Bold"/>
                <a:ea typeface="Barlow Bold"/>
                <a:cs typeface="Barlow Bold"/>
                <a:sym typeface="Barlow Bold"/>
              </a:rPr>
              <a:t>lcd.print(":");</a:t>
            </a:r>
          </a:p>
          <a:p>
            <a:pPr algn="l">
              <a:lnSpc>
                <a:spcPts val="3362"/>
              </a:lnSpc>
            </a:pPr>
            <a:r>
              <a:rPr lang="en-US" sz="2402" b="true">
                <a:solidFill>
                  <a:srgbClr val="4A7D63"/>
                </a:solidFill>
                <a:latin typeface="Barlow Bold"/>
                <a:ea typeface="Barlow Bold"/>
                <a:cs typeface="Barlow Bold"/>
                <a:sym typeface="Barlow Bold"/>
              </a:rPr>
              <a:t> if (minutes &lt; 10) lcd.print("0");</a:t>
            </a:r>
          </a:p>
          <a:p>
            <a:pPr algn="l">
              <a:lnSpc>
                <a:spcPts val="3362"/>
              </a:lnSpc>
            </a:pPr>
            <a:r>
              <a:rPr lang="en-US" sz="2402" b="true">
                <a:solidFill>
                  <a:srgbClr val="4A7D63"/>
                </a:solidFill>
                <a:latin typeface="Barlow Bold"/>
                <a:ea typeface="Barlow Bold"/>
                <a:cs typeface="Barlow Bold"/>
                <a:sym typeface="Barlow Bold"/>
              </a:rPr>
              <a:t> lcd.print(minutes);</a:t>
            </a:r>
          </a:p>
          <a:p>
            <a:pPr algn="l">
              <a:lnSpc>
                <a:spcPts val="3362"/>
              </a:lnSpc>
            </a:pPr>
            <a:r>
              <a:rPr lang="en-US" sz="2402" b="true">
                <a:solidFill>
                  <a:srgbClr val="4A7D63"/>
                </a:solidFill>
                <a:latin typeface="Barlow Bold"/>
                <a:ea typeface="Barlow Bold"/>
                <a:cs typeface="Barlow Bold"/>
                <a:sym typeface="Barlow Bold"/>
              </a:rPr>
              <a:t>lcd.print(":");</a:t>
            </a:r>
          </a:p>
          <a:p>
            <a:pPr algn="l">
              <a:lnSpc>
                <a:spcPts val="3362"/>
              </a:lnSpc>
            </a:pPr>
            <a:r>
              <a:rPr lang="en-US" sz="2402" b="true">
                <a:solidFill>
                  <a:srgbClr val="4A7D63"/>
                </a:solidFill>
                <a:latin typeface="Barlow Bold"/>
                <a:ea typeface="Barlow Bold"/>
                <a:cs typeface="Barlow Bold"/>
                <a:sym typeface="Barlow Bold"/>
              </a:rPr>
              <a:t> if (seconds &lt; 10) lcd.print("0");</a:t>
            </a:r>
          </a:p>
          <a:p>
            <a:pPr algn="l">
              <a:lnSpc>
                <a:spcPts val="3362"/>
              </a:lnSpc>
            </a:pPr>
            <a:r>
              <a:rPr lang="en-US" sz="2402" b="true">
                <a:solidFill>
                  <a:srgbClr val="4A7D63"/>
                </a:solidFill>
                <a:latin typeface="Barlow Bold"/>
                <a:ea typeface="Barlow Bold"/>
                <a:cs typeface="Barlow Bold"/>
                <a:sym typeface="Barlow Bold"/>
              </a:rPr>
              <a:t> lcd.print(seconds);</a:t>
            </a:r>
          </a:p>
          <a:p>
            <a:pPr algn="l">
              <a:lnSpc>
                <a:spcPts val="3362"/>
              </a:lnSpc>
            </a:pPr>
            <a:r>
              <a:rPr lang="en-US" sz="2402" b="true">
                <a:solidFill>
                  <a:srgbClr val="4A7D63"/>
                </a:solidFill>
                <a:latin typeface="Barlow Bold"/>
                <a:ea typeface="Barlow Bold"/>
                <a:cs typeface="Barlow Bold"/>
                <a:sym typeface="Barlow Bold"/>
              </a:rPr>
              <a:t> lcd.print(isPM ? " PM" : " AM");</a:t>
            </a:r>
          </a:p>
          <a:p>
            <a:pPr algn="l">
              <a:lnSpc>
                <a:spcPts val="3362"/>
              </a:lnSpc>
            </a:pPr>
          </a:p>
          <a:p>
            <a:pPr algn="l">
              <a:lnSpc>
                <a:spcPts val="336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p:cNvSpPr/>
          <p:nvPr/>
        </p:nvSpPr>
        <p:spPr>
          <a:xfrm flipH="false" flipV="false" rot="0">
            <a:off x="61054" y="8863165"/>
            <a:ext cx="3947827" cy="6419230"/>
          </a:xfrm>
          <a:custGeom>
            <a:avLst/>
            <a:gdLst/>
            <a:ahLst/>
            <a:cxnLst/>
            <a:rect r="r" b="b" t="t" l="l"/>
            <a:pathLst>
              <a:path h="6419230" w="3947827">
                <a:moveTo>
                  <a:pt x="0" y="0"/>
                </a:moveTo>
                <a:lnTo>
                  <a:pt x="3947826" y="0"/>
                </a:lnTo>
                <a:lnTo>
                  <a:pt x="3947826" y="6419230"/>
                </a:lnTo>
                <a:lnTo>
                  <a:pt x="0" y="6419230"/>
                </a:lnTo>
                <a:lnTo>
                  <a:pt x="0" y="0"/>
                </a:lnTo>
                <a:close/>
              </a:path>
            </a:pathLst>
          </a:custGeom>
          <a:blipFill>
            <a:blip r:embed="rId4"/>
            <a:stretch>
              <a:fillRect l="0" t="0" r="0" b="0"/>
            </a:stretch>
          </a:blipFill>
        </p:spPr>
      </p:sp>
      <p:sp>
        <p:nvSpPr>
          <p:cNvPr name="Freeform 5" id="5"/>
          <p:cNvSpPr/>
          <p:nvPr/>
        </p:nvSpPr>
        <p:spPr>
          <a:xfrm flipH="false" flipV="false" rot="0">
            <a:off x="1028700" y="886316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5"/>
            <a:stretch>
              <a:fillRect l="0" t="0" r="0" b="0"/>
            </a:stretch>
          </a:blipFill>
        </p:spPr>
      </p:sp>
      <p:sp>
        <p:nvSpPr>
          <p:cNvPr name="Freeform 6" id="6"/>
          <p:cNvSpPr/>
          <p:nvPr/>
        </p:nvSpPr>
        <p:spPr>
          <a:xfrm flipH="false" flipV="true" rot="0">
            <a:off x="16391922" y="-1761677"/>
            <a:ext cx="2804755" cy="4526840"/>
          </a:xfrm>
          <a:custGeom>
            <a:avLst/>
            <a:gdLst/>
            <a:ahLst/>
            <a:cxnLst/>
            <a:rect r="r" b="b" t="t" l="l"/>
            <a:pathLst>
              <a:path h="4526840" w="2804755">
                <a:moveTo>
                  <a:pt x="0" y="4526840"/>
                </a:moveTo>
                <a:lnTo>
                  <a:pt x="2804755" y="4526840"/>
                </a:lnTo>
                <a:lnTo>
                  <a:pt x="2804755" y="0"/>
                </a:lnTo>
                <a:lnTo>
                  <a:pt x="0" y="0"/>
                </a:lnTo>
                <a:lnTo>
                  <a:pt x="0" y="4526840"/>
                </a:lnTo>
                <a:close/>
              </a:path>
            </a:pathLst>
          </a:custGeom>
          <a:blipFill>
            <a:blip r:embed="rId6"/>
            <a:stretch>
              <a:fillRect l="0" t="0" r="0" b="0"/>
            </a:stretch>
          </a:blipFill>
        </p:spPr>
      </p:sp>
      <p:sp>
        <p:nvSpPr>
          <p:cNvPr name="Freeform 7" id="7"/>
          <p:cNvSpPr/>
          <p:nvPr/>
        </p:nvSpPr>
        <p:spPr>
          <a:xfrm flipH="true" flipV="true" rot="0">
            <a:off x="15716166" y="-3237872"/>
            <a:ext cx="1804115" cy="5210441"/>
          </a:xfrm>
          <a:custGeom>
            <a:avLst/>
            <a:gdLst/>
            <a:ahLst/>
            <a:cxnLst/>
            <a:rect r="r" b="b" t="t" l="l"/>
            <a:pathLst>
              <a:path h="5210441" w="1804115">
                <a:moveTo>
                  <a:pt x="1804115" y="5210441"/>
                </a:moveTo>
                <a:lnTo>
                  <a:pt x="0" y="5210441"/>
                </a:lnTo>
                <a:lnTo>
                  <a:pt x="0" y="0"/>
                </a:lnTo>
                <a:lnTo>
                  <a:pt x="1804115" y="0"/>
                </a:lnTo>
                <a:lnTo>
                  <a:pt x="1804115" y="5210441"/>
                </a:lnTo>
                <a:close/>
              </a:path>
            </a:pathLst>
          </a:custGeom>
          <a:blipFill>
            <a:blip r:embed="rId7"/>
            <a:stretch>
              <a:fillRect l="0" t="0" r="0" b="0"/>
            </a:stretch>
          </a:blipFill>
        </p:spPr>
      </p:sp>
      <p:sp>
        <p:nvSpPr>
          <p:cNvPr name="Freeform 8" id="8"/>
          <p:cNvSpPr/>
          <p:nvPr/>
        </p:nvSpPr>
        <p:spPr>
          <a:xfrm flipH="false" flipV="false" rot="-8823753">
            <a:off x="14589004" y="-2829196"/>
            <a:ext cx="1801316" cy="4688892"/>
          </a:xfrm>
          <a:custGeom>
            <a:avLst/>
            <a:gdLst/>
            <a:ahLst/>
            <a:cxnLst/>
            <a:rect r="r" b="b" t="t" l="l"/>
            <a:pathLst>
              <a:path h="4688892" w="1801316">
                <a:moveTo>
                  <a:pt x="0" y="0"/>
                </a:moveTo>
                <a:lnTo>
                  <a:pt x="1801316" y="0"/>
                </a:lnTo>
                <a:lnTo>
                  <a:pt x="1801316" y="4688892"/>
                </a:lnTo>
                <a:lnTo>
                  <a:pt x="0" y="4688892"/>
                </a:lnTo>
                <a:lnTo>
                  <a:pt x="0" y="0"/>
                </a:lnTo>
                <a:close/>
              </a:path>
            </a:pathLst>
          </a:custGeom>
          <a:blipFill>
            <a:blip r:embed="rId8"/>
            <a:stretch>
              <a:fillRect l="0" t="0" r="0" b="0"/>
            </a:stretch>
          </a:blipFill>
        </p:spPr>
      </p:sp>
      <p:sp>
        <p:nvSpPr>
          <p:cNvPr name="TextBox 9" id="9"/>
          <p:cNvSpPr txBox="true"/>
          <p:nvPr/>
        </p:nvSpPr>
        <p:spPr>
          <a:xfrm rot="0">
            <a:off x="1180696" y="4311039"/>
            <a:ext cx="4230045" cy="1186183"/>
          </a:xfrm>
          <a:prstGeom prst="rect">
            <a:avLst/>
          </a:prstGeom>
        </p:spPr>
        <p:txBody>
          <a:bodyPr anchor="t" rtlCol="false" tIns="0" lIns="0" bIns="0" rIns="0">
            <a:spAutoFit/>
          </a:bodyPr>
          <a:lstStyle/>
          <a:p>
            <a:pPr algn="l">
              <a:lnSpc>
                <a:spcPts val="9699"/>
              </a:lnSpc>
            </a:pPr>
            <a:r>
              <a:rPr lang="en-US" sz="6928" spc="-138">
                <a:solidFill>
                  <a:srgbClr val="34624B"/>
                </a:solidFill>
                <a:latin typeface="Arbutus Slab"/>
                <a:ea typeface="Arbutus Slab"/>
                <a:cs typeface="Arbutus Slab"/>
                <a:sym typeface="Arbutus Slab"/>
              </a:rPr>
              <a:t>Code</a:t>
            </a:r>
          </a:p>
        </p:txBody>
      </p:sp>
      <p:sp>
        <p:nvSpPr>
          <p:cNvPr name="Freeform 10" id="10"/>
          <p:cNvSpPr/>
          <p:nvPr/>
        </p:nvSpPr>
        <p:spPr>
          <a:xfrm flipH="false" flipV="false" rot="0">
            <a:off x="-1107559"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9"/>
            <a:stretch>
              <a:fillRect l="0" t="0" r="0" b="0"/>
            </a:stretch>
          </a:blipFill>
        </p:spPr>
      </p:sp>
      <p:sp>
        <p:nvSpPr>
          <p:cNvPr name="TextBox 11" id="11"/>
          <p:cNvSpPr txBox="true"/>
          <p:nvPr/>
        </p:nvSpPr>
        <p:spPr>
          <a:xfrm rot="0">
            <a:off x="3746027" y="1608668"/>
            <a:ext cx="8025334" cy="9206812"/>
          </a:xfrm>
          <a:prstGeom prst="rect">
            <a:avLst/>
          </a:prstGeom>
        </p:spPr>
        <p:txBody>
          <a:bodyPr anchor="t" rtlCol="false" tIns="0" lIns="0" bIns="0" rIns="0">
            <a:spAutoFit/>
          </a:bodyPr>
          <a:lstStyle/>
          <a:p>
            <a:pPr algn="l">
              <a:lnSpc>
                <a:spcPts val="3362"/>
              </a:lnSpc>
            </a:pPr>
            <a:r>
              <a:rPr lang="en-US" sz="2402" b="true">
                <a:solidFill>
                  <a:srgbClr val="4A7D63"/>
                </a:solidFill>
                <a:latin typeface="Barlow Bold"/>
                <a:ea typeface="Barlow Bold"/>
                <a:cs typeface="Barlow Bold"/>
                <a:sym typeface="Barlow Bold"/>
              </a:rPr>
              <a:t>lcd.setCursor(0, 1);</a:t>
            </a:r>
          </a:p>
          <a:p>
            <a:pPr algn="l">
              <a:lnSpc>
                <a:spcPts val="3362"/>
              </a:lnSpc>
            </a:pPr>
            <a:r>
              <a:rPr lang="en-US" sz="2402" b="true">
                <a:solidFill>
                  <a:srgbClr val="4A7D63"/>
                </a:solidFill>
                <a:latin typeface="Barlow Bold"/>
                <a:ea typeface="Barlow Bold"/>
                <a:cs typeface="Barlow Bold"/>
                <a:sym typeface="Barlow Bold"/>
              </a:rPr>
              <a:t>lcd.print(currentDay);</a:t>
            </a:r>
          </a:p>
          <a:p>
            <a:pPr algn="l">
              <a:lnSpc>
                <a:spcPts val="3362"/>
              </a:lnSpc>
            </a:pPr>
            <a:r>
              <a:rPr lang="en-US" sz="2402" b="true">
                <a:solidFill>
                  <a:srgbClr val="4A7D63"/>
                </a:solidFill>
                <a:latin typeface="Barlow Bold"/>
                <a:ea typeface="Barlow Bold"/>
                <a:cs typeface="Barlow Bold"/>
                <a:sym typeface="Barlow Bold"/>
              </a:rPr>
              <a:t> lcd.print(" ");</a:t>
            </a:r>
          </a:p>
          <a:p>
            <a:pPr algn="l">
              <a:lnSpc>
                <a:spcPts val="3362"/>
              </a:lnSpc>
            </a:pPr>
            <a:r>
              <a:rPr lang="en-US" sz="2402" b="true">
                <a:solidFill>
                  <a:srgbClr val="4A7D63"/>
                </a:solidFill>
                <a:latin typeface="Barlow Bold"/>
                <a:ea typeface="Barlow Bold"/>
                <a:cs typeface="Barlow Bold"/>
                <a:sym typeface="Barlow Bold"/>
              </a:rPr>
              <a:t>lcd.print(currentDate);</a:t>
            </a:r>
          </a:p>
          <a:p>
            <a:pPr algn="l">
              <a:lnSpc>
                <a:spcPts val="3362"/>
              </a:lnSpc>
            </a:pPr>
          </a:p>
          <a:p>
            <a:pPr algn="l">
              <a:lnSpc>
                <a:spcPts val="3362"/>
              </a:lnSpc>
            </a:pPr>
            <a:r>
              <a:rPr lang="en-US" sz="2402" b="true">
                <a:solidFill>
                  <a:srgbClr val="4A7D63"/>
                </a:solidFill>
                <a:latin typeface="Barlow Bold"/>
                <a:ea typeface="Barlow Bold"/>
                <a:cs typeface="Barlow Bold"/>
                <a:sym typeface="Barlow Bold"/>
              </a:rPr>
              <a:t> if (alarmEnabled) {</a:t>
            </a:r>
          </a:p>
          <a:p>
            <a:pPr algn="l">
              <a:lnSpc>
                <a:spcPts val="3362"/>
              </a:lnSpc>
            </a:pPr>
            <a:r>
              <a:rPr lang="en-US" sz="2402" b="true">
                <a:solidFill>
                  <a:srgbClr val="4A7D63"/>
                </a:solidFill>
                <a:latin typeface="Barlow Bold"/>
                <a:ea typeface="Barlow Bold"/>
                <a:cs typeface="Barlow Bold"/>
                <a:sym typeface="Barlow Bold"/>
              </a:rPr>
              <a:t>   lcd.setCursor(10, 1); </a:t>
            </a:r>
          </a:p>
          <a:p>
            <a:pPr algn="l">
              <a:lnSpc>
                <a:spcPts val="3362"/>
              </a:lnSpc>
            </a:pPr>
            <a:r>
              <a:rPr lang="en-US" sz="2402" b="true">
                <a:solidFill>
                  <a:srgbClr val="4A7D63"/>
                </a:solidFill>
                <a:latin typeface="Barlow Bold"/>
                <a:ea typeface="Barlow Bold"/>
                <a:cs typeface="Barlow Bold"/>
                <a:sym typeface="Barlow Bold"/>
              </a:rPr>
              <a:t>lcd.print("ALM");</a:t>
            </a:r>
          </a:p>
          <a:p>
            <a:pPr algn="l">
              <a:lnSpc>
                <a:spcPts val="3362"/>
              </a:lnSpc>
            </a:pPr>
            <a:r>
              <a:rPr lang="en-US" sz="2402" b="true">
                <a:solidFill>
                  <a:srgbClr val="4A7D63"/>
                </a:solidFill>
                <a:latin typeface="Barlow Bold"/>
                <a:ea typeface="Barlow Bold"/>
                <a:cs typeface="Barlow Bold"/>
                <a:sym typeface="Barlow Bold"/>
              </a:rPr>
              <a:t>   lcd.print(" ");</a:t>
            </a:r>
          </a:p>
          <a:p>
            <a:pPr algn="l">
              <a:lnSpc>
                <a:spcPts val="3362"/>
              </a:lnSpc>
            </a:pPr>
            <a:r>
              <a:rPr lang="en-US" sz="2402" b="true">
                <a:solidFill>
                  <a:srgbClr val="4A7D63"/>
                </a:solidFill>
                <a:latin typeface="Barlow Bold"/>
                <a:ea typeface="Barlow Bold"/>
                <a:cs typeface="Barlow Bold"/>
                <a:sym typeface="Barlow Bold"/>
              </a:rPr>
              <a:t>   if (alarmHours &lt; 10) lcd.print("0");</a:t>
            </a:r>
          </a:p>
          <a:p>
            <a:pPr algn="l">
              <a:lnSpc>
                <a:spcPts val="3362"/>
              </a:lnSpc>
            </a:pPr>
            <a:r>
              <a:rPr lang="en-US" sz="2402" b="true">
                <a:solidFill>
                  <a:srgbClr val="4A7D63"/>
                </a:solidFill>
                <a:latin typeface="Barlow Bold"/>
                <a:ea typeface="Barlow Bold"/>
                <a:cs typeface="Barlow Bold"/>
                <a:sym typeface="Barlow Bold"/>
              </a:rPr>
              <a:t>lcd.print(alarmHours);</a:t>
            </a:r>
          </a:p>
          <a:p>
            <a:pPr algn="l">
              <a:lnSpc>
                <a:spcPts val="3362"/>
              </a:lnSpc>
            </a:pPr>
            <a:r>
              <a:rPr lang="en-US" sz="2402" b="true">
                <a:solidFill>
                  <a:srgbClr val="4A7D63"/>
                </a:solidFill>
                <a:latin typeface="Barlow Bold"/>
                <a:ea typeface="Barlow Bold"/>
                <a:cs typeface="Barlow Bold"/>
                <a:sym typeface="Barlow Bold"/>
              </a:rPr>
              <a:t>lcd.print(":");</a:t>
            </a:r>
          </a:p>
          <a:p>
            <a:pPr algn="l">
              <a:lnSpc>
                <a:spcPts val="3362"/>
              </a:lnSpc>
            </a:pPr>
            <a:r>
              <a:rPr lang="en-US" sz="2402" b="true">
                <a:solidFill>
                  <a:srgbClr val="4A7D63"/>
                </a:solidFill>
                <a:latin typeface="Barlow Bold"/>
                <a:ea typeface="Barlow Bold"/>
                <a:cs typeface="Barlow Bold"/>
                <a:sym typeface="Barlow Bold"/>
              </a:rPr>
              <a:t>   if (alarmMinutes &lt; 10) lcd.print("0");</a:t>
            </a:r>
          </a:p>
          <a:p>
            <a:pPr algn="l">
              <a:lnSpc>
                <a:spcPts val="3362"/>
              </a:lnSpc>
            </a:pPr>
            <a:r>
              <a:rPr lang="en-US" sz="2402" b="true">
                <a:solidFill>
                  <a:srgbClr val="4A7D63"/>
                </a:solidFill>
                <a:latin typeface="Barlow Bold"/>
                <a:ea typeface="Barlow Bold"/>
                <a:cs typeface="Barlow Bold"/>
                <a:sym typeface="Barlow Bold"/>
              </a:rPr>
              <a:t>lcd.print(alarmMinutes);</a:t>
            </a:r>
          </a:p>
          <a:p>
            <a:pPr algn="l">
              <a:lnSpc>
                <a:spcPts val="3362"/>
              </a:lnSpc>
            </a:pPr>
            <a:r>
              <a:rPr lang="en-US" sz="2402" b="true">
                <a:solidFill>
                  <a:srgbClr val="4A7D63"/>
                </a:solidFill>
                <a:latin typeface="Barlow Bold"/>
                <a:ea typeface="Barlow Bold"/>
                <a:cs typeface="Barlow Bold"/>
                <a:sym typeface="Barlow Bold"/>
              </a:rPr>
              <a:t>   lcd.print(alarmIsPM ? "PM" : "AM");</a:t>
            </a: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p>
          <a:p>
            <a:pPr algn="l">
              <a:lnSpc>
                <a:spcPts val="3362"/>
              </a:lnSpc>
            </a:pPr>
          </a:p>
          <a:p>
            <a:pPr algn="l">
              <a:lnSpc>
                <a:spcPts val="3362"/>
              </a:lnSpc>
            </a:pPr>
            <a:r>
              <a:rPr lang="en-US" sz="2402" b="true">
                <a:solidFill>
                  <a:srgbClr val="4A7D63"/>
                </a:solidFill>
                <a:latin typeface="Barlow Bold"/>
                <a:ea typeface="Barlow Bold"/>
                <a:cs typeface="Barlow Bold"/>
                <a:sym typeface="Barlow Bold"/>
              </a:rPr>
              <a:t> </a:t>
            </a:r>
          </a:p>
          <a:p>
            <a:pPr algn="l">
              <a:lnSpc>
                <a:spcPts val="3362"/>
              </a:lnSpc>
            </a:pPr>
          </a:p>
        </p:txBody>
      </p:sp>
      <p:sp>
        <p:nvSpPr>
          <p:cNvPr name="TextBox 12" id="12"/>
          <p:cNvSpPr txBox="true"/>
          <p:nvPr/>
        </p:nvSpPr>
        <p:spPr>
          <a:xfrm rot="0">
            <a:off x="9233966" y="285168"/>
            <a:ext cx="8025334" cy="10386007"/>
          </a:xfrm>
          <a:prstGeom prst="rect">
            <a:avLst/>
          </a:prstGeom>
        </p:spPr>
        <p:txBody>
          <a:bodyPr anchor="t" rtlCol="false" tIns="0" lIns="0" bIns="0" rIns="0">
            <a:spAutoFit/>
          </a:bodyPr>
          <a:lstStyle/>
          <a:p>
            <a:pPr algn="l">
              <a:lnSpc>
                <a:spcPts val="2942"/>
              </a:lnSpc>
            </a:pPr>
            <a:r>
              <a:rPr lang="en-US" sz="2102" b="true">
                <a:solidFill>
                  <a:srgbClr val="4A7D63"/>
                </a:solidFill>
                <a:latin typeface="Barlow Bold"/>
                <a:ea typeface="Barlow Bold"/>
                <a:cs typeface="Barlow Bold"/>
                <a:sym typeface="Barlow Bold"/>
              </a:rPr>
              <a:t> if (adjustMode &gt; 0) {</a:t>
            </a:r>
          </a:p>
          <a:p>
            <a:pPr algn="l">
              <a:lnSpc>
                <a:spcPts val="2942"/>
              </a:lnSpc>
            </a:pPr>
            <a:r>
              <a:rPr lang="en-US" sz="2102" b="true">
                <a:solidFill>
                  <a:srgbClr val="4A7D63"/>
                </a:solidFill>
                <a:latin typeface="Barlow Bold"/>
                <a:ea typeface="Barlow Bold"/>
                <a:cs typeface="Barlow Bold"/>
                <a:sym typeface="Barlow Bold"/>
              </a:rPr>
              <a:t>   lcd.setCursor(0, 1);</a:t>
            </a:r>
          </a:p>
          <a:p>
            <a:pPr algn="l">
              <a:lnSpc>
                <a:spcPts val="2942"/>
              </a:lnSpc>
            </a:pPr>
            <a:r>
              <a:rPr lang="en-US" sz="2102" b="true">
                <a:solidFill>
                  <a:srgbClr val="4A7D63"/>
                </a:solidFill>
                <a:latin typeface="Barlow Bold"/>
                <a:ea typeface="Barlow Bold"/>
                <a:cs typeface="Barlow Bold"/>
                <a:sym typeface="Barlow Bold"/>
              </a:rPr>
              <a:t>   switch (adjustMode) {</a:t>
            </a:r>
          </a:p>
          <a:p>
            <a:pPr algn="l">
              <a:lnSpc>
                <a:spcPts val="2942"/>
              </a:lnSpc>
            </a:pPr>
            <a:r>
              <a:rPr lang="en-US" sz="2102" b="true">
                <a:solidFill>
                  <a:srgbClr val="4A7D63"/>
                </a:solidFill>
                <a:latin typeface="Barlow Bold"/>
                <a:ea typeface="Barlow Bold"/>
                <a:cs typeface="Barlow Bold"/>
                <a:sym typeface="Barlow Bold"/>
              </a:rPr>
              <a:t>     case 1: </a:t>
            </a:r>
          </a:p>
          <a:p>
            <a:pPr algn="l">
              <a:lnSpc>
                <a:spcPts val="2942"/>
              </a:lnSpc>
            </a:pPr>
            <a:r>
              <a:rPr lang="en-US" sz="2102" b="true">
                <a:solidFill>
                  <a:srgbClr val="4A7D63"/>
                </a:solidFill>
                <a:latin typeface="Barlow Bold"/>
                <a:ea typeface="Barlow Bold"/>
                <a:cs typeface="Barlow Bold"/>
                <a:sym typeface="Barlow Bold"/>
              </a:rPr>
              <a:t>lcd.print("Set Hour [+][-]"); </a:t>
            </a:r>
          </a:p>
          <a:p>
            <a:pPr algn="l">
              <a:lnSpc>
                <a:spcPts val="2942"/>
              </a:lnSpc>
            </a:pPr>
            <a:r>
              <a:rPr lang="en-US" sz="2102" b="true">
                <a:solidFill>
                  <a:srgbClr val="4A7D63"/>
                </a:solidFill>
                <a:latin typeface="Barlow Bold"/>
                <a:ea typeface="Barlow Bold"/>
                <a:cs typeface="Barlow Bold"/>
                <a:sym typeface="Barlow Bold"/>
              </a:rPr>
              <a:t>       break;</a:t>
            </a:r>
          </a:p>
          <a:p>
            <a:pPr algn="l">
              <a:lnSpc>
                <a:spcPts val="2942"/>
              </a:lnSpc>
            </a:pPr>
            <a:r>
              <a:rPr lang="en-US" sz="2102" b="true">
                <a:solidFill>
                  <a:srgbClr val="4A7D63"/>
                </a:solidFill>
                <a:latin typeface="Barlow Bold"/>
                <a:ea typeface="Barlow Bold"/>
                <a:cs typeface="Barlow Bold"/>
                <a:sym typeface="Barlow Bold"/>
              </a:rPr>
              <a:t>     case 2: </a:t>
            </a:r>
          </a:p>
          <a:p>
            <a:pPr algn="l">
              <a:lnSpc>
                <a:spcPts val="2942"/>
              </a:lnSpc>
            </a:pPr>
            <a:r>
              <a:rPr lang="en-US" sz="2102" b="true">
                <a:solidFill>
                  <a:srgbClr val="4A7D63"/>
                </a:solidFill>
                <a:latin typeface="Barlow Bold"/>
                <a:ea typeface="Barlow Bold"/>
                <a:cs typeface="Barlow Bold"/>
                <a:sym typeface="Barlow Bold"/>
              </a:rPr>
              <a:t>lcd.print("Set Min [+][-]"); </a:t>
            </a:r>
          </a:p>
          <a:p>
            <a:pPr algn="l">
              <a:lnSpc>
                <a:spcPts val="2942"/>
              </a:lnSpc>
            </a:pPr>
            <a:r>
              <a:rPr lang="en-US" sz="2102" b="true">
                <a:solidFill>
                  <a:srgbClr val="4A7D63"/>
                </a:solidFill>
                <a:latin typeface="Barlow Bold"/>
                <a:ea typeface="Barlow Bold"/>
                <a:cs typeface="Barlow Bold"/>
                <a:sym typeface="Barlow Bold"/>
              </a:rPr>
              <a:t>       break;</a:t>
            </a:r>
          </a:p>
          <a:p>
            <a:pPr algn="l">
              <a:lnSpc>
                <a:spcPts val="2942"/>
              </a:lnSpc>
            </a:pPr>
            <a:r>
              <a:rPr lang="en-US" sz="2102" b="true">
                <a:solidFill>
                  <a:srgbClr val="4A7D63"/>
                </a:solidFill>
                <a:latin typeface="Barlow Bold"/>
                <a:ea typeface="Barlow Bold"/>
                <a:cs typeface="Barlow Bold"/>
                <a:sym typeface="Barlow Bold"/>
              </a:rPr>
              <a:t>     case 3: </a:t>
            </a:r>
          </a:p>
          <a:p>
            <a:pPr algn="l">
              <a:lnSpc>
                <a:spcPts val="2942"/>
              </a:lnSpc>
            </a:pPr>
            <a:r>
              <a:rPr lang="en-US" sz="2102" b="true">
                <a:solidFill>
                  <a:srgbClr val="4A7D63"/>
                </a:solidFill>
                <a:latin typeface="Barlow Bold"/>
                <a:ea typeface="Barlow Bold"/>
                <a:cs typeface="Barlow Bold"/>
                <a:sym typeface="Barlow Bold"/>
              </a:rPr>
              <a:t>lcd.print("Set AM/PM [+]"); </a:t>
            </a:r>
          </a:p>
          <a:p>
            <a:pPr algn="l">
              <a:lnSpc>
                <a:spcPts val="2942"/>
              </a:lnSpc>
            </a:pPr>
            <a:r>
              <a:rPr lang="en-US" sz="2102" b="true">
                <a:solidFill>
                  <a:srgbClr val="4A7D63"/>
                </a:solidFill>
                <a:latin typeface="Barlow Bold"/>
                <a:ea typeface="Barlow Bold"/>
                <a:cs typeface="Barlow Bold"/>
                <a:sym typeface="Barlow Bold"/>
              </a:rPr>
              <a:t>       break;</a:t>
            </a:r>
          </a:p>
          <a:p>
            <a:pPr algn="l">
              <a:lnSpc>
                <a:spcPts val="2942"/>
              </a:lnSpc>
            </a:pPr>
            <a:r>
              <a:rPr lang="en-US" sz="2102" b="true">
                <a:solidFill>
                  <a:srgbClr val="4A7D63"/>
                </a:solidFill>
                <a:latin typeface="Barlow Bold"/>
                <a:ea typeface="Barlow Bold"/>
                <a:cs typeface="Barlow Bold"/>
                <a:sym typeface="Barlow Bold"/>
              </a:rPr>
              <a:t>     case 4: </a:t>
            </a:r>
          </a:p>
          <a:p>
            <a:pPr algn="l">
              <a:lnSpc>
                <a:spcPts val="2942"/>
              </a:lnSpc>
            </a:pPr>
            <a:r>
              <a:rPr lang="en-US" sz="2102" b="true">
                <a:solidFill>
                  <a:srgbClr val="4A7D63"/>
                </a:solidFill>
                <a:latin typeface="Barlow Bold"/>
                <a:ea typeface="Barlow Bold"/>
                <a:cs typeface="Barlow Bold"/>
                <a:sym typeface="Barlow Bold"/>
              </a:rPr>
              <a:t>       lcd.print("Alm Hour [+][-]"); </a:t>
            </a:r>
          </a:p>
          <a:p>
            <a:pPr algn="l">
              <a:lnSpc>
                <a:spcPts val="2942"/>
              </a:lnSpc>
            </a:pPr>
            <a:r>
              <a:rPr lang="en-US" sz="2102" b="true">
                <a:solidFill>
                  <a:srgbClr val="4A7D63"/>
                </a:solidFill>
                <a:latin typeface="Barlow Bold"/>
                <a:ea typeface="Barlow Bold"/>
                <a:cs typeface="Barlow Bold"/>
                <a:sym typeface="Barlow Bold"/>
              </a:rPr>
              <a:t>       break;</a:t>
            </a:r>
          </a:p>
          <a:p>
            <a:pPr algn="l">
              <a:lnSpc>
                <a:spcPts val="2942"/>
              </a:lnSpc>
            </a:pPr>
            <a:r>
              <a:rPr lang="en-US" sz="2102" b="true">
                <a:solidFill>
                  <a:srgbClr val="4A7D63"/>
                </a:solidFill>
                <a:latin typeface="Barlow Bold"/>
                <a:ea typeface="Barlow Bold"/>
                <a:cs typeface="Barlow Bold"/>
                <a:sym typeface="Barlow Bold"/>
              </a:rPr>
              <a:t>     case 5: </a:t>
            </a:r>
          </a:p>
          <a:p>
            <a:pPr algn="l">
              <a:lnSpc>
                <a:spcPts val="2942"/>
              </a:lnSpc>
            </a:pPr>
            <a:r>
              <a:rPr lang="en-US" sz="2102" b="true">
                <a:solidFill>
                  <a:srgbClr val="4A7D63"/>
                </a:solidFill>
                <a:latin typeface="Barlow Bold"/>
                <a:ea typeface="Barlow Bold"/>
                <a:cs typeface="Barlow Bold"/>
                <a:sym typeface="Barlow Bold"/>
              </a:rPr>
              <a:t>lcd.print("Alm Min [+][-]"); </a:t>
            </a:r>
          </a:p>
          <a:p>
            <a:pPr algn="l">
              <a:lnSpc>
                <a:spcPts val="2942"/>
              </a:lnSpc>
            </a:pPr>
            <a:r>
              <a:rPr lang="en-US" sz="2102" b="true">
                <a:solidFill>
                  <a:srgbClr val="4A7D63"/>
                </a:solidFill>
                <a:latin typeface="Barlow Bold"/>
                <a:ea typeface="Barlow Bold"/>
                <a:cs typeface="Barlow Bold"/>
                <a:sym typeface="Barlow Bold"/>
              </a:rPr>
              <a:t>       break;</a:t>
            </a:r>
          </a:p>
          <a:p>
            <a:pPr algn="l">
              <a:lnSpc>
                <a:spcPts val="2942"/>
              </a:lnSpc>
            </a:pPr>
            <a:r>
              <a:rPr lang="en-US" sz="2102" b="true">
                <a:solidFill>
                  <a:srgbClr val="4A7D63"/>
                </a:solidFill>
                <a:latin typeface="Barlow Bold"/>
                <a:ea typeface="Barlow Bold"/>
                <a:cs typeface="Barlow Bold"/>
                <a:sym typeface="Barlow Bold"/>
              </a:rPr>
              <a:t>     case 6: </a:t>
            </a:r>
          </a:p>
          <a:p>
            <a:pPr algn="l">
              <a:lnSpc>
                <a:spcPts val="2942"/>
              </a:lnSpc>
            </a:pPr>
            <a:r>
              <a:rPr lang="en-US" sz="2102" b="true">
                <a:solidFill>
                  <a:srgbClr val="4A7D63"/>
                </a:solidFill>
                <a:latin typeface="Barlow Bold"/>
                <a:ea typeface="Barlow Bold"/>
                <a:cs typeface="Barlow Bold"/>
                <a:sym typeface="Barlow Bold"/>
              </a:rPr>
              <a:t>       lcd.print("Alm AM/PM [+]"); </a:t>
            </a:r>
          </a:p>
          <a:p>
            <a:pPr algn="l">
              <a:lnSpc>
                <a:spcPts val="2942"/>
              </a:lnSpc>
            </a:pPr>
            <a:r>
              <a:rPr lang="en-US" sz="2102" b="true">
                <a:solidFill>
                  <a:srgbClr val="4A7D63"/>
                </a:solidFill>
                <a:latin typeface="Barlow Bold"/>
                <a:ea typeface="Barlow Bold"/>
                <a:cs typeface="Barlow Bold"/>
                <a:sym typeface="Barlow Bold"/>
              </a:rPr>
              <a:t>       break;</a:t>
            </a:r>
          </a:p>
          <a:p>
            <a:pPr algn="l">
              <a:lnSpc>
                <a:spcPts val="2942"/>
              </a:lnSpc>
            </a:pPr>
            <a:r>
              <a:rPr lang="en-US" sz="2102" b="true">
                <a:solidFill>
                  <a:srgbClr val="4A7D63"/>
                </a:solidFill>
                <a:latin typeface="Barlow Bold"/>
                <a:ea typeface="Barlow Bold"/>
                <a:cs typeface="Barlow Bold"/>
                <a:sym typeface="Barlow Bold"/>
              </a:rPr>
              <a:t>     default:</a:t>
            </a:r>
          </a:p>
          <a:p>
            <a:pPr algn="l">
              <a:lnSpc>
                <a:spcPts val="2942"/>
              </a:lnSpc>
            </a:pPr>
            <a:r>
              <a:rPr lang="en-US" sz="2102" b="true">
                <a:solidFill>
                  <a:srgbClr val="4A7D63"/>
                </a:solidFill>
                <a:latin typeface="Barlow Bold"/>
                <a:ea typeface="Barlow Bold"/>
                <a:cs typeface="Barlow Bold"/>
                <a:sym typeface="Barlow Bold"/>
              </a:rPr>
              <a:t>lcd.print("Time Mode");</a:t>
            </a:r>
          </a:p>
          <a:p>
            <a:pPr algn="l">
              <a:lnSpc>
                <a:spcPts val="2942"/>
              </a:lnSpc>
            </a:pPr>
            <a:r>
              <a:rPr lang="en-US" sz="2102" b="true">
                <a:solidFill>
                  <a:srgbClr val="4A7D63"/>
                </a:solidFill>
                <a:latin typeface="Barlow Bold"/>
                <a:ea typeface="Barlow Bold"/>
                <a:cs typeface="Barlow Bold"/>
                <a:sym typeface="Barlow Bold"/>
              </a:rPr>
              <a:t>       break;</a:t>
            </a:r>
          </a:p>
          <a:p>
            <a:pPr algn="l">
              <a:lnSpc>
                <a:spcPts val="2942"/>
              </a:lnSpc>
            </a:pPr>
            <a:r>
              <a:rPr lang="en-US" sz="2102" b="true">
                <a:solidFill>
                  <a:srgbClr val="4A7D63"/>
                </a:solidFill>
                <a:latin typeface="Barlow Bold"/>
                <a:ea typeface="Barlow Bold"/>
                <a:cs typeface="Barlow Bold"/>
                <a:sym typeface="Barlow Bold"/>
              </a:rPr>
              <a:t>   }</a:t>
            </a:r>
          </a:p>
          <a:p>
            <a:pPr algn="l">
              <a:lnSpc>
                <a:spcPts val="2942"/>
              </a:lnSpc>
            </a:pPr>
            <a:r>
              <a:rPr lang="en-US" sz="2102" b="true">
                <a:solidFill>
                  <a:srgbClr val="4A7D63"/>
                </a:solidFill>
                <a:latin typeface="Barlow Bold"/>
                <a:ea typeface="Barlow Bold"/>
                <a:cs typeface="Barlow Bold"/>
                <a:sym typeface="Barlow Bold"/>
              </a:rPr>
              <a:t> }</a:t>
            </a:r>
          </a:p>
          <a:p>
            <a:pPr algn="l">
              <a:lnSpc>
                <a:spcPts val="2942"/>
              </a:lnSpc>
            </a:pPr>
            <a:r>
              <a:rPr lang="en-US" sz="2102" b="true">
                <a:solidFill>
                  <a:srgbClr val="4A7D63"/>
                </a:solidFill>
                <a:latin typeface="Barlow Bold"/>
                <a:ea typeface="Barlow Bold"/>
                <a:cs typeface="Barlow Bold"/>
                <a:sym typeface="Barlow Bold"/>
              </a:rPr>
              <a:t>}</a:t>
            </a:r>
          </a:p>
          <a:p>
            <a:pPr algn="l">
              <a:lnSpc>
                <a:spcPts val="294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TextBox 3" id="3"/>
          <p:cNvSpPr txBox="true"/>
          <p:nvPr/>
        </p:nvSpPr>
        <p:spPr>
          <a:xfrm rot="0">
            <a:off x="833683" y="3485858"/>
            <a:ext cx="6469912" cy="2743200"/>
          </a:xfrm>
          <a:prstGeom prst="rect">
            <a:avLst/>
          </a:prstGeom>
        </p:spPr>
        <p:txBody>
          <a:bodyPr anchor="t" rtlCol="false" tIns="0" lIns="0" bIns="0" rIns="0">
            <a:spAutoFit/>
          </a:bodyPr>
          <a:lstStyle/>
          <a:p>
            <a:pPr algn="l" marL="0" indent="0" lvl="0">
              <a:lnSpc>
                <a:spcPts val="10800"/>
              </a:lnSpc>
              <a:spcBef>
                <a:spcPct val="0"/>
              </a:spcBef>
            </a:pPr>
            <a:r>
              <a:rPr lang="en-US" sz="9000" spc="-179">
                <a:solidFill>
                  <a:srgbClr val="4A7D63"/>
                </a:solidFill>
                <a:latin typeface="Arbutus Slab"/>
                <a:ea typeface="Arbutus Slab"/>
                <a:cs typeface="Arbutus Slab"/>
                <a:sym typeface="Arbutus Slab"/>
              </a:rPr>
              <a:t>Team Names</a:t>
            </a:r>
          </a:p>
        </p:txBody>
      </p:sp>
      <p:grpSp>
        <p:nvGrpSpPr>
          <p:cNvPr name="Group 4" id="4"/>
          <p:cNvGrpSpPr/>
          <p:nvPr/>
        </p:nvGrpSpPr>
        <p:grpSpPr>
          <a:xfrm rot="0">
            <a:off x="6858894" y="456615"/>
            <a:ext cx="8347336" cy="9643471"/>
            <a:chOff x="0" y="0"/>
            <a:chExt cx="2198475" cy="2539844"/>
          </a:xfrm>
        </p:grpSpPr>
        <p:sp>
          <p:nvSpPr>
            <p:cNvPr name="Freeform 5" id="5"/>
            <p:cNvSpPr/>
            <p:nvPr/>
          </p:nvSpPr>
          <p:spPr>
            <a:xfrm flipH="false" flipV="false" rot="0">
              <a:off x="0" y="0"/>
              <a:ext cx="2198475" cy="2539844"/>
            </a:xfrm>
            <a:custGeom>
              <a:avLst/>
              <a:gdLst/>
              <a:ahLst/>
              <a:cxnLst/>
              <a:rect r="r" b="b" t="t" l="l"/>
              <a:pathLst>
                <a:path h="2539844" w="2198475">
                  <a:moveTo>
                    <a:pt x="927" y="0"/>
                  </a:moveTo>
                  <a:lnTo>
                    <a:pt x="2197548" y="0"/>
                  </a:lnTo>
                  <a:cubicBezTo>
                    <a:pt x="2197794" y="0"/>
                    <a:pt x="2198030" y="98"/>
                    <a:pt x="2198204" y="272"/>
                  </a:cubicBezTo>
                  <a:cubicBezTo>
                    <a:pt x="2198378" y="446"/>
                    <a:pt x="2198475" y="681"/>
                    <a:pt x="2198475" y="927"/>
                  </a:cubicBezTo>
                  <a:lnTo>
                    <a:pt x="2198475" y="2538917"/>
                  </a:lnTo>
                  <a:cubicBezTo>
                    <a:pt x="2198475" y="2539429"/>
                    <a:pt x="2198060" y="2539844"/>
                    <a:pt x="2197548" y="2539844"/>
                  </a:cubicBezTo>
                  <a:lnTo>
                    <a:pt x="927" y="2539844"/>
                  </a:lnTo>
                  <a:cubicBezTo>
                    <a:pt x="415" y="2539844"/>
                    <a:pt x="0" y="2539429"/>
                    <a:pt x="0" y="2538917"/>
                  </a:cubicBezTo>
                  <a:lnTo>
                    <a:pt x="0" y="927"/>
                  </a:lnTo>
                  <a:cubicBezTo>
                    <a:pt x="0" y="415"/>
                    <a:pt x="415" y="0"/>
                    <a:pt x="927" y="0"/>
                  </a:cubicBezTo>
                  <a:close/>
                </a:path>
              </a:pathLst>
            </a:custGeom>
            <a:solidFill>
              <a:srgbClr val="CAEDDC"/>
            </a:solidFill>
            <a:ln cap="sq">
              <a:noFill/>
              <a:prstDash val="solid"/>
              <a:miter/>
            </a:ln>
          </p:spPr>
        </p:sp>
        <p:sp>
          <p:nvSpPr>
            <p:cNvPr name="TextBox 6" id="6"/>
            <p:cNvSpPr txBox="true"/>
            <p:nvPr/>
          </p:nvSpPr>
          <p:spPr>
            <a:xfrm>
              <a:off x="0" y="-66675"/>
              <a:ext cx="2198475" cy="2606519"/>
            </a:xfrm>
            <a:prstGeom prst="rect">
              <a:avLst/>
            </a:prstGeom>
          </p:spPr>
          <p:txBody>
            <a:bodyPr anchor="ctr" rtlCol="false" tIns="50800" lIns="50800" bIns="50800" rIns="50800"/>
            <a:lstStyle/>
            <a:p>
              <a:pPr algn="ctr">
                <a:lnSpc>
                  <a:spcPts val="3150"/>
                </a:lnSpc>
              </a:pPr>
            </a:p>
          </p:txBody>
        </p:sp>
      </p:grpSp>
      <p:sp>
        <p:nvSpPr>
          <p:cNvPr name="TextBox 7" id="7"/>
          <p:cNvSpPr txBox="true"/>
          <p:nvPr/>
        </p:nvSpPr>
        <p:spPr>
          <a:xfrm rot="0">
            <a:off x="7151419" y="389940"/>
            <a:ext cx="8054811" cy="9496381"/>
          </a:xfrm>
          <a:prstGeom prst="rect">
            <a:avLst/>
          </a:prstGeom>
        </p:spPr>
        <p:txBody>
          <a:bodyPr anchor="t" rtlCol="false" tIns="0" lIns="0" bIns="0" rIns="0">
            <a:spAutoFit/>
          </a:bodyPr>
          <a:lstStyle/>
          <a:p>
            <a:pPr algn="l">
              <a:lnSpc>
                <a:spcPts val="3751"/>
              </a:lnSpc>
            </a:pPr>
            <a:r>
              <a:rPr lang="en-US" sz="2501">
                <a:solidFill>
                  <a:srgbClr val="4A7D63"/>
                </a:solidFill>
                <a:latin typeface="Barlow"/>
                <a:ea typeface="Barlow"/>
                <a:cs typeface="Barlow"/>
                <a:sym typeface="Barlow"/>
              </a:rPr>
              <a:t>1. Mariam Abdallah Mohamed _692400624 _E1</a:t>
            </a:r>
          </a:p>
          <a:p>
            <a:pPr algn="l">
              <a:lnSpc>
                <a:spcPts val="3751"/>
              </a:lnSpc>
            </a:pPr>
            <a:r>
              <a:rPr lang="en-US" sz="2501">
                <a:solidFill>
                  <a:srgbClr val="4A7D63"/>
                </a:solidFill>
                <a:latin typeface="Barlow"/>
                <a:ea typeface="Barlow"/>
                <a:cs typeface="Barlow"/>
                <a:sym typeface="Barlow"/>
              </a:rPr>
              <a:t>2. Malak Emad Abdelnabie_ 692400649 _E1</a:t>
            </a:r>
          </a:p>
          <a:p>
            <a:pPr algn="l">
              <a:lnSpc>
                <a:spcPts val="3751"/>
              </a:lnSpc>
            </a:pPr>
            <a:r>
              <a:rPr lang="en-US" sz="2501">
                <a:solidFill>
                  <a:srgbClr val="4A7D63"/>
                </a:solidFill>
                <a:latin typeface="Barlow"/>
                <a:ea typeface="Barlow"/>
                <a:cs typeface="Barlow"/>
                <a:sym typeface="Barlow"/>
              </a:rPr>
              <a:t>3. Nourhan Hamed Serageldin _692400663 _E1</a:t>
            </a:r>
          </a:p>
          <a:p>
            <a:pPr algn="l">
              <a:lnSpc>
                <a:spcPts val="3751"/>
              </a:lnSpc>
            </a:pPr>
            <a:r>
              <a:rPr lang="en-US" sz="2501">
                <a:solidFill>
                  <a:srgbClr val="4A7D63"/>
                </a:solidFill>
                <a:latin typeface="Barlow"/>
                <a:ea typeface="Barlow"/>
                <a:cs typeface="Barlow"/>
                <a:sym typeface="Barlow"/>
              </a:rPr>
              <a:t>4. Abdallah Emad Ragab 692400175 D1</a:t>
            </a:r>
          </a:p>
          <a:p>
            <a:pPr algn="l">
              <a:lnSpc>
                <a:spcPts val="3751"/>
              </a:lnSpc>
            </a:pPr>
            <a:r>
              <a:rPr lang="en-US" sz="2501">
                <a:solidFill>
                  <a:srgbClr val="4A7D63"/>
                </a:solidFill>
                <a:latin typeface="Barlow"/>
                <a:ea typeface="Barlow"/>
                <a:cs typeface="Barlow"/>
                <a:sym typeface="Barlow"/>
              </a:rPr>
              <a:t>5. Mohamed Osama Ahamed _692400638_E1</a:t>
            </a:r>
          </a:p>
          <a:p>
            <a:pPr algn="l">
              <a:lnSpc>
                <a:spcPts val="3751"/>
              </a:lnSpc>
            </a:pPr>
            <a:r>
              <a:rPr lang="en-US" sz="2501">
                <a:solidFill>
                  <a:srgbClr val="4A7D63"/>
                </a:solidFill>
                <a:latin typeface="Barlow"/>
                <a:ea typeface="Barlow"/>
                <a:cs typeface="Barlow"/>
                <a:sym typeface="Barlow"/>
              </a:rPr>
              <a:t>6. Ahmed Waled Shawky_622400006_B3</a:t>
            </a:r>
          </a:p>
          <a:p>
            <a:pPr algn="l">
              <a:lnSpc>
                <a:spcPts val="3751"/>
              </a:lnSpc>
            </a:pPr>
            <a:r>
              <a:rPr lang="en-US" sz="2501">
                <a:solidFill>
                  <a:srgbClr val="4A7D63"/>
                </a:solidFill>
                <a:latin typeface="Barlow"/>
                <a:ea typeface="Barlow"/>
                <a:cs typeface="Barlow"/>
                <a:sym typeface="Barlow"/>
              </a:rPr>
              <a:t>7. Mohamed Tarek Abdelaziz _692400158_C5</a:t>
            </a:r>
          </a:p>
          <a:p>
            <a:pPr algn="l">
              <a:lnSpc>
                <a:spcPts val="3751"/>
              </a:lnSpc>
            </a:pPr>
            <a:r>
              <a:rPr lang="en-US" sz="2501">
                <a:solidFill>
                  <a:srgbClr val="4A7D63"/>
                </a:solidFill>
                <a:latin typeface="Barlow"/>
                <a:ea typeface="Barlow"/>
                <a:cs typeface="Barlow"/>
                <a:sym typeface="Barlow"/>
              </a:rPr>
              <a:t>8. Gamal Sayed Mohamed _692400633_G1</a:t>
            </a:r>
          </a:p>
          <a:p>
            <a:pPr algn="l">
              <a:lnSpc>
                <a:spcPts val="3751"/>
              </a:lnSpc>
            </a:pPr>
            <a:r>
              <a:rPr lang="en-US" sz="2501">
                <a:solidFill>
                  <a:srgbClr val="4A7D63"/>
                </a:solidFill>
                <a:latin typeface="Barlow"/>
                <a:ea typeface="Barlow"/>
                <a:cs typeface="Barlow"/>
                <a:sym typeface="Barlow"/>
              </a:rPr>
              <a:t>9. Begad Sameh Salah_692400620_E1</a:t>
            </a:r>
          </a:p>
          <a:p>
            <a:pPr algn="l">
              <a:lnSpc>
                <a:spcPts val="3751"/>
              </a:lnSpc>
            </a:pPr>
            <a:r>
              <a:rPr lang="en-US" sz="2501">
                <a:solidFill>
                  <a:srgbClr val="4A7D63"/>
                </a:solidFill>
                <a:latin typeface="Barlow"/>
                <a:ea typeface="Barlow"/>
                <a:cs typeface="Barlow"/>
                <a:sym typeface="Barlow"/>
              </a:rPr>
              <a:t>10.  Ziad Emad _692400574 _D4</a:t>
            </a:r>
          </a:p>
          <a:p>
            <a:pPr algn="l">
              <a:lnSpc>
                <a:spcPts val="3751"/>
              </a:lnSpc>
            </a:pPr>
            <a:r>
              <a:rPr lang="en-US" sz="2501">
                <a:solidFill>
                  <a:srgbClr val="4A7D63"/>
                </a:solidFill>
                <a:latin typeface="Barlow"/>
                <a:ea typeface="Barlow"/>
                <a:cs typeface="Barlow"/>
                <a:sym typeface="Barlow"/>
              </a:rPr>
              <a:t>11. Yasmine Yasser Motawe _ 692400099_A5</a:t>
            </a:r>
          </a:p>
          <a:p>
            <a:pPr algn="l">
              <a:lnSpc>
                <a:spcPts val="3751"/>
              </a:lnSpc>
            </a:pPr>
            <a:r>
              <a:rPr lang="en-US" sz="2501">
                <a:solidFill>
                  <a:srgbClr val="4A7D63"/>
                </a:solidFill>
                <a:latin typeface="Barlow"/>
                <a:ea typeface="Barlow"/>
                <a:cs typeface="Barlow"/>
                <a:sym typeface="Barlow"/>
              </a:rPr>
              <a:t>12. Mohamed Ayman Ahmed_692400560_D2</a:t>
            </a:r>
          </a:p>
          <a:p>
            <a:pPr algn="l">
              <a:lnSpc>
                <a:spcPts val="3751"/>
              </a:lnSpc>
            </a:pPr>
            <a:r>
              <a:rPr lang="en-US" sz="2501">
                <a:solidFill>
                  <a:srgbClr val="4A7D63"/>
                </a:solidFill>
                <a:latin typeface="Barlow"/>
                <a:ea typeface="Barlow"/>
                <a:cs typeface="Barlow"/>
                <a:sym typeface="Barlow"/>
              </a:rPr>
              <a:t>13. Mohamed Mahmoud Mohamed_692400363_C3</a:t>
            </a:r>
          </a:p>
          <a:p>
            <a:pPr algn="l">
              <a:lnSpc>
                <a:spcPts val="3751"/>
              </a:lnSpc>
            </a:pPr>
            <a:r>
              <a:rPr lang="en-US" sz="2501">
                <a:solidFill>
                  <a:srgbClr val="4A7D63"/>
                </a:solidFill>
                <a:latin typeface="Barlow"/>
                <a:ea typeface="Barlow"/>
                <a:cs typeface="Barlow"/>
                <a:sym typeface="Barlow"/>
              </a:rPr>
              <a:t>14. Ahmed Samy Mohamed_ 692400458_ E1</a:t>
            </a:r>
          </a:p>
          <a:p>
            <a:pPr algn="l">
              <a:lnSpc>
                <a:spcPts val="3751"/>
              </a:lnSpc>
            </a:pPr>
            <a:r>
              <a:rPr lang="en-US" sz="2501">
                <a:solidFill>
                  <a:srgbClr val="4A7D63"/>
                </a:solidFill>
                <a:latin typeface="Barlow"/>
                <a:ea typeface="Barlow"/>
                <a:cs typeface="Barlow"/>
                <a:sym typeface="Barlow"/>
              </a:rPr>
              <a:t>15. Youssef Ahmed Mostafa Hawary_692400157_D1</a:t>
            </a:r>
          </a:p>
          <a:p>
            <a:pPr algn="l">
              <a:lnSpc>
                <a:spcPts val="3751"/>
              </a:lnSpc>
            </a:pPr>
            <a:r>
              <a:rPr lang="en-US" sz="2501">
                <a:solidFill>
                  <a:srgbClr val="4A7D63"/>
                </a:solidFill>
                <a:latin typeface="Barlow"/>
                <a:ea typeface="Barlow"/>
                <a:cs typeface="Barlow"/>
                <a:sym typeface="Barlow"/>
              </a:rPr>
              <a:t>16. Mohamed Faisal Mohamed _692400112_D3</a:t>
            </a:r>
          </a:p>
          <a:p>
            <a:pPr algn="l">
              <a:lnSpc>
                <a:spcPts val="3751"/>
              </a:lnSpc>
            </a:pPr>
            <a:r>
              <a:rPr lang="en-US" sz="2501">
                <a:solidFill>
                  <a:srgbClr val="4A7D63"/>
                </a:solidFill>
                <a:latin typeface="Barlow"/>
                <a:ea typeface="Barlow"/>
                <a:cs typeface="Barlow"/>
                <a:sym typeface="Barlow"/>
              </a:rPr>
              <a:t>17. Nancy Hussein Morsy_692400618_A3</a:t>
            </a:r>
          </a:p>
          <a:p>
            <a:pPr algn="l">
              <a:lnSpc>
                <a:spcPts val="3751"/>
              </a:lnSpc>
            </a:pPr>
            <a:r>
              <a:rPr lang="en-US" sz="2501">
                <a:solidFill>
                  <a:srgbClr val="4A7D63"/>
                </a:solidFill>
                <a:latin typeface="Barlow"/>
                <a:ea typeface="Barlow"/>
                <a:cs typeface="Barlow"/>
                <a:sym typeface="Barlow"/>
              </a:rPr>
              <a:t>18. Seif Eldeen Ahmed_692400509 _E1</a:t>
            </a:r>
          </a:p>
          <a:p>
            <a:pPr algn="l">
              <a:lnSpc>
                <a:spcPts val="3751"/>
              </a:lnSpc>
            </a:pPr>
            <a:r>
              <a:rPr lang="en-US" sz="2501">
                <a:solidFill>
                  <a:srgbClr val="4A7D63"/>
                </a:solidFill>
                <a:latin typeface="Barlow"/>
                <a:ea typeface="Barlow"/>
                <a:cs typeface="Barlow"/>
                <a:sym typeface="Barlow"/>
              </a:rPr>
              <a:t>19 .Yassin Amr Mohamed_692400629_E2</a:t>
            </a:r>
          </a:p>
          <a:p>
            <a:pPr algn="l">
              <a:lnSpc>
                <a:spcPts val="3751"/>
              </a:lnSpc>
            </a:pPr>
            <a:r>
              <a:rPr lang="en-US" sz="2501">
                <a:solidFill>
                  <a:srgbClr val="4A7D63"/>
                </a:solidFill>
                <a:latin typeface="Barlow"/>
                <a:ea typeface="Barlow"/>
                <a:cs typeface="Barlow"/>
                <a:sym typeface="Barlow"/>
              </a:rPr>
              <a:t>20. Hossam Mohamed_692400581_B5</a:t>
            </a:r>
          </a:p>
        </p:txBody>
      </p:sp>
      <p:sp>
        <p:nvSpPr>
          <p:cNvPr name="Freeform 8" id="8"/>
          <p:cNvSpPr/>
          <p:nvPr/>
        </p:nvSpPr>
        <p:spPr>
          <a:xfrm flipH="false" flipV="false" rot="1418377">
            <a:off x="-461824" y="7209087"/>
            <a:ext cx="2591014" cy="3527188"/>
          </a:xfrm>
          <a:custGeom>
            <a:avLst/>
            <a:gdLst/>
            <a:ahLst/>
            <a:cxnLst/>
            <a:rect r="r" b="b" t="t" l="l"/>
            <a:pathLst>
              <a:path h="3527188" w="2591014">
                <a:moveTo>
                  <a:pt x="0" y="0"/>
                </a:moveTo>
                <a:lnTo>
                  <a:pt x="2591014" y="0"/>
                </a:lnTo>
                <a:lnTo>
                  <a:pt x="2591014" y="3527188"/>
                </a:lnTo>
                <a:lnTo>
                  <a:pt x="0" y="3527188"/>
                </a:lnTo>
                <a:lnTo>
                  <a:pt x="0" y="0"/>
                </a:lnTo>
                <a:close/>
              </a:path>
            </a:pathLst>
          </a:custGeom>
          <a:blipFill>
            <a:blip r:embed="rId3"/>
            <a:stretch>
              <a:fillRect l="0" t="0" r="0" b="0"/>
            </a:stretch>
          </a:blipFill>
        </p:spPr>
      </p:sp>
      <p:sp>
        <p:nvSpPr>
          <p:cNvPr name="Freeform 9" id="9"/>
          <p:cNvSpPr/>
          <p:nvPr/>
        </p:nvSpPr>
        <p:spPr>
          <a:xfrm flipH="true" flipV="false" rot="0">
            <a:off x="16196492" y="-431342"/>
            <a:ext cx="2617701" cy="2617701"/>
          </a:xfrm>
          <a:custGeom>
            <a:avLst/>
            <a:gdLst/>
            <a:ahLst/>
            <a:cxnLst/>
            <a:rect r="r" b="b" t="t" l="l"/>
            <a:pathLst>
              <a:path h="2617701" w="2617701">
                <a:moveTo>
                  <a:pt x="2617701" y="0"/>
                </a:moveTo>
                <a:lnTo>
                  <a:pt x="0" y="0"/>
                </a:lnTo>
                <a:lnTo>
                  <a:pt x="0" y="2617702"/>
                </a:lnTo>
                <a:lnTo>
                  <a:pt x="2617701" y="2617702"/>
                </a:lnTo>
                <a:lnTo>
                  <a:pt x="2617701" y="0"/>
                </a:lnTo>
                <a:close/>
              </a:path>
            </a:pathLst>
          </a:custGeom>
          <a:blipFill>
            <a:blip r:embed="rId4"/>
            <a:stretch>
              <a:fillRect l="0" t="0" r="0" b="0"/>
            </a:stretch>
          </a:blipFill>
        </p:spPr>
      </p:sp>
      <p:sp>
        <p:nvSpPr>
          <p:cNvPr name="Freeform 10" id="10"/>
          <p:cNvSpPr/>
          <p:nvPr/>
        </p:nvSpPr>
        <p:spPr>
          <a:xfrm flipH="true" flipV="false" rot="-7602878">
            <a:off x="16481258" y="-2074675"/>
            <a:ext cx="2375194" cy="5062581"/>
          </a:xfrm>
          <a:custGeom>
            <a:avLst/>
            <a:gdLst/>
            <a:ahLst/>
            <a:cxnLst/>
            <a:rect r="r" b="b" t="t" l="l"/>
            <a:pathLst>
              <a:path h="5062581" w="2375194">
                <a:moveTo>
                  <a:pt x="2375195" y="0"/>
                </a:moveTo>
                <a:lnTo>
                  <a:pt x="0" y="0"/>
                </a:lnTo>
                <a:lnTo>
                  <a:pt x="0" y="5062581"/>
                </a:lnTo>
                <a:lnTo>
                  <a:pt x="2375195" y="5062581"/>
                </a:lnTo>
                <a:lnTo>
                  <a:pt x="2375195"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descr="Watercolor Boho Decorative Leaves"/>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descr="Watercolor Leaves Illustration"/>
          <p:cNvSpPr/>
          <p:nvPr/>
        </p:nvSpPr>
        <p:spPr>
          <a:xfrm flipH="false" flipV="false" rot="0">
            <a:off x="1829343" y="903380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4"/>
            <a:stretch>
              <a:fillRect l="0" t="0" r="0" b="0"/>
            </a:stretch>
          </a:blipFill>
        </p:spPr>
      </p:sp>
      <p:sp>
        <p:nvSpPr>
          <p:cNvPr name="Freeform 5" id="5"/>
          <p:cNvSpPr/>
          <p:nvPr/>
        </p:nvSpPr>
        <p:spPr>
          <a:xfrm flipH="false" flipV="false" rot="0">
            <a:off x="-1107559"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5"/>
            <a:stretch>
              <a:fillRect l="0" t="0" r="0" b="0"/>
            </a:stretch>
          </a:blipFill>
        </p:spPr>
      </p:sp>
      <p:grpSp>
        <p:nvGrpSpPr>
          <p:cNvPr name="Group 6" id="6"/>
          <p:cNvGrpSpPr/>
          <p:nvPr/>
        </p:nvGrpSpPr>
        <p:grpSpPr>
          <a:xfrm rot="0">
            <a:off x="3396193" y="1094421"/>
            <a:ext cx="12741423" cy="8098158"/>
            <a:chOff x="0" y="0"/>
            <a:chExt cx="16988563" cy="10797544"/>
          </a:xfrm>
        </p:grpSpPr>
        <p:sp>
          <p:nvSpPr>
            <p:cNvPr name="TextBox 7" id="7"/>
            <p:cNvSpPr txBox="true"/>
            <p:nvPr/>
          </p:nvSpPr>
          <p:spPr>
            <a:xfrm rot="0">
              <a:off x="0" y="2751121"/>
              <a:ext cx="16988563" cy="8046423"/>
            </a:xfrm>
            <a:prstGeom prst="rect">
              <a:avLst/>
            </a:prstGeom>
          </p:spPr>
          <p:txBody>
            <a:bodyPr anchor="t" rtlCol="false" tIns="0" lIns="0" bIns="0" rIns="0">
              <a:spAutoFit/>
            </a:bodyPr>
            <a:lstStyle/>
            <a:p>
              <a:pPr algn="l" marL="621256" indent="-310628" lvl="1">
                <a:lnSpc>
                  <a:spcPts val="4028"/>
                </a:lnSpc>
                <a:spcBef>
                  <a:spcPct val="0"/>
                </a:spcBef>
                <a:buFont typeface="Arial"/>
                <a:buChar char="•"/>
              </a:pPr>
              <a:r>
                <a:rPr lang="en-US" sz="2877">
                  <a:solidFill>
                    <a:srgbClr val="4A7D63"/>
                  </a:solidFill>
                  <a:latin typeface="Barlow"/>
                  <a:ea typeface="Barlow"/>
                  <a:cs typeface="Barlow"/>
                  <a:sym typeface="Barlow"/>
                </a:rPr>
                <a:t>LCD 16x2 display connected to digital pins on the Arduino Uno</a:t>
              </a:r>
            </a:p>
            <a:p>
              <a:pPr algn="l" marL="621256" indent="-310628" lvl="1">
                <a:lnSpc>
                  <a:spcPts val="4028"/>
                </a:lnSpc>
                <a:spcBef>
                  <a:spcPct val="0"/>
                </a:spcBef>
                <a:buFont typeface="Arial"/>
                <a:buChar char="•"/>
              </a:pPr>
              <a:r>
                <a:rPr lang="en-US" sz="2877">
                  <a:solidFill>
                    <a:srgbClr val="4A7D63"/>
                  </a:solidFill>
                  <a:latin typeface="Barlow"/>
                  <a:ea typeface="Barlow"/>
                  <a:cs typeface="Barlow"/>
                  <a:sym typeface="Barlow"/>
                </a:rPr>
                <a:t>Pushbuttons connected to digital inputs, with pull-down resistors (1kΩ)</a:t>
              </a:r>
            </a:p>
            <a:p>
              <a:pPr algn="l" marL="621256" indent="-310628" lvl="1">
                <a:lnSpc>
                  <a:spcPts val="4028"/>
                </a:lnSpc>
                <a:spcBef>
                  <a:spcPct val="0"/>
                </a:spcBef>
                <a:buFont typeface="Arial"/>
                <a:buChar char="•"/>
              </a:pPr>
              <a:r>
                <a:rPr lang="en-US" sz="2877">
                  <a:solidFill>
                    <a:srgbClr val="4A7D63"/>
                  </a:solidFill>
                  <a:latin typeface="Barlow"/>
                  <a:ea typeface="Barlow"/>
                  <a:cs typeface="Barlow"/>
                  <a:sym typeface="Barlow"/>
                </a:rPr>
                <a:t>220Ω resistor used for the buzzer or as a current limiter for an LED if included</a:t>
              </a:r>
            </a:p>
            <a:p>
              <a:pPr algn="l" marL="621256" indent="-310628" lvl="1">
                <a:lnSpc>
                  <a:spcPts val="4028"/>
                </a:lnSpc>
                <a:spcBef>
                  <a:spcPct val="0"/>
                </a:spcBef>
                <a:buFont typeface="Arial"/>
                <a:buChar char="•"/>
              </a:pPr>
              <a:r>
                <a:rPr lang="en-US" sz="2877">
                  <a:solidFill>
                    <a:srgbClr val="4A7D63"/>
                  </a:solidFill>
                  <a:latin typeface="Barlow"/>
                  <a:ea typeface="Barlow"/>
                  <a:cs typeface="Barlow"/>
                  <a:sym typeface="Barlow"/>
                </a:rPr>
                <a:t>Schmitt Trigger (74HC14) used for debouncing button inputs or signal conditioning</a:t>
              </a:r>
            </a:p>
            <a:p>
              <a:pPr algn="l" marL="621256" indent="-310628" lvl="1">
                <a:lnSpc>
                  <a:spcPts val="4028"/>
                </a:lnSpc>
                <a:spcBef>
                  <a:spcPct val="0"/>
                </a:spcBef>
                <a:buFont typeface="Arial"/>
                <a:buChar char="•"/>
              </a:pPr>
              <a:r>
                <a:rPr lang="en-US" sz="2877">
                  <a:solidFill>
                    <a:srgbClr val="4A7D63"/>
                  </a:solidFill>
                  <a:latin typeface="Barlow"/>
                  <a:ea typeface="Barlow"/>
                  <a:cs typeface="Barlow"/>
                  <a:sym typeface="Barlow"/>
                </a:rPr>
                <a:t>Buzzer (active or passive) for alarm or timer notification</a:t>
              </a:r>
            </a:p>
            <a:p>
              <a:pPr algn="l" marL="621256" indent="-310628" lvl="1">
                <a:lnSpc>
                  <a:spcPts val="4028"/>
                </a:lnSpc>
                <a:spcBef>
                  <a:spcPct val="0"/>
                </a:spcBef>
                <a:buFont typeface="Arial"/>
                <a:buChar char="•"/>
              </a:pPr>
              <a:r>
                <a:rPr lang="en-US" sz="2877">
                  <a:solidFill>
                    <a:srgbClr val="4A7D63"/>
                  </a:solidFill>
                  <a:latin typeface="Barlow"/>
                  <a:ea typeface="Barlow"/>
                  <a:cs typeface="Barlow"/>
                  <a:sym typeface="Barlow"/>
                </a:rPr>
                <a:t>The Schmitt Trigger (74HC14) ensures clean, noise-free button presses by shaping input signals.</a:t>
              </a:r>
            </a:p>
            <a:p>
              <a:pPr algn="l" marL="621256" indent="-310628" lvl="1">
                <a:lnSpc>
                  <a:spcPts val="4028"/>
                </a:lnSpc>
                <a:spcBef>
                  <a:spcPct val="0"/>
                </a:spcBef>
                <a:buFont typeface="Arial"/>
                <a:buChar char="•"/>
              </a:pPr>
              <a:r>
                <a:rPr lang="en-US" sz="2877">
                  <a:solidFill>
                    <a:srgbClr val="4A7D63"/>
                  </a:solidFill>
                  <a:latin typeface="Barlow"/>
                  <a:ea typeface="Barlow"/>
                  <a:cs typeface="Barlow"/>
                  <a:sym typeface="Barlow"/>
                </a:rPr>
                <a:t>Pushbuttons can be programmed to adjust the clock settings (e.g., set hour, minute, reset).</a:t>
              </a:r>
            </a:p>
            <a:p>
              <a:pPr algn="l" marL="621256" indent="-310628" lvl="1">
                <a:lnSpc>
                  <a:spcPts val="4028"/>
                </a:lnSpc>
                <a:spcBef>
                  <a:spcPct val="0"/>
                </a:spcBef>
                <a:buFont typeface="Arial"/>
                <a:buChar char="•"/>
              </a:pPr>
              <a:r>
                <a:rPr lang="en-US" sz="2877">
                  <a:solidFill>
                    <a:srgbClr val="4A7D63"/>
                  </a:solidFill>
                  <a:latin typeface="Barlow"/>
                  <a:ea typeface="Barlow"/>
                  <a:cs typeface="Barlow"/>
                  <a:sym typeface="Barlow"/>
                </a:rPr>
                <a:t>The buzzer can be used for a basic alarm or to confirm time-setting actions.</a:t>
              </a:r>
            </a:p>
            <a:p>
              <a:pPr algn="l" marL="621256" indent="-310628" lvl="1">
                <a:lnSpc>
                  <a:spcPts val="4028"/>
                </a:lnSpc>
                <a:spcBef>
                  <a:spcPct val="0"/>
                </a:spcBef>
                <a:buFont typeface="Arial"/>
                <a:buChar char="•"/>
              </a:pPr>
              <a:r>
                <a:rPr lang="en-US" sz="2877">
                  <a:solidFill>
                    <a:srgbClr val="4A7D63"/>
                  </a:solidFill>
                  <a:latin typeface="Barlow"/>
                  <a:ea typeface="Barlow"/>
                  <a:cs typeface="Barlow"/>
                  <a:sym typeface="Barlow"/>
                </a:rPr>
                <a:t>The LCD displays the time clearly and updates continuously in the loop()</a:t>
              </a:r>
            </a:p>
          </p:txBody>
        </p:sp>
        <p:sp>
          <p:nvSpPr>
            <p:cNvPr name="TextBox 8" id="8"/>
            <p:cNvSpPr txBox="true"/>
            <p:nvPr/>
          </p:nvSpPr>
          <p:spPr>
            <a:xfrm rot="0">
              <a:off x="0" y="190500"/>
              <a:ext cx="16988563" cy="1731432"/>
            </a:xfrm>
            <a:prstGeom prst="rect">
              <a:avLst/>
            </a:prstGeom>
          </p:spPr>
          <p:txBody>
            <a:bodyPr anchor="t" rtlCol="false" tIns="0" lIns="0" bIns="0" rIns="0">
              <a:spAutoFit/>
            </a:bodyPr>
            <a:lstStyle/>
            <a:p>
              <a:pPr algn="l" marL="0" indent="0" lvl="0">
                <a:lnSpc>
                  <a:spcPts val="9499"/>
                </a:lnSpc>
              </a:pPr>
              <a:r>
                <a:rPr lang="en-US" sz="9499" spc="-189">
                  <a:solidFill>
                    <a:srgbClr val="34624B"/>
                  </a:solidFill>
                  <a:latin typeface="Arbutus Slab"/>
                  <a:ea typeface="Arbutus Slab"/>
                  <a:cs typeface="Arbutus Slab"/>
                  <a:sym typeface="Arbutus Slab"/>
                </a:rPr>
                <a:t>The appendix</a:t>
              </a:r>
            </a:p>
          </p:txBody>
        </p:sp>
      </p:grpSp>
      <p:sp>
        <p:nvSpPr>
          <p:cNvPr name="Freeform 9" id="9"/>
          <p:cNvSpPr/>
          <p:nvPr/>
        </p:nvSpPr>
        <p:spPr>
          <a:xfrm flipH="false" flipV="false" rot="0">
            <a:off x="1266626" y="3777249"/>
            <a:ext cx="1367991" cy="2732501"/>
          </a:xfrm>
          <a:custGeom>
            <a:avLst/>
            <a:gdLst/>
            <a:ahLst/>
            <a:cxnLst/>
            <a:rect r="r" b="b" t="t" l="l"/>
            <a:pathLst>
              <a:path h="2732501" w="1367991">
                <a:moveTo>
                  <a:pt x="0" y="0"/>
                </a:moveTo>
                <a:lnTo>
                  <a:pt x="1367991" y="0"/>
                </a:lnTo>
                <a:lnTo>
                  <a:pt x="1367991" y="2732502"/>
                </a:lnTo>
                <a:lnTo>
                  <a:pt x="0" y="2732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descr="Watercolor Boho Decorative Leaves"/>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descr="Watercolor Leaves Illustration"/>
          <p:cNvSpPr/>
          <p:nvPr/>
        </p:nvSpPr>
        <p:spPr>
          <a:xfrm flipH="false" flipV="false" rot="0">
            <a:off x="1829343" y="903380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4"/>
            <a:stretch>
              <a:fillRect l="0" t="0" r="0" b="0"/>
            </a:stretch>
          </a:blipFill>
        </p:spPr>
      </p:sp>
      <p:sp>
        <p:nvSpPr>
          <p:cNvPr name="Freeform 5" id="5"/>
          <p:cNvSpPr/>
          <p:nvPr/>
        </p:nvSpPr>
        <p:spPr>
          <a:xfrm flipH="false" flipV="false" rot="0">
            <a:off x="-1107559"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5"/>
            <a:stretch>
              <a:fillRect l="0" t="0" r="0" b="0"/>
            </a:stretch>
          </a:blipFill>
        </p:spPr>
      </p:sp>
      <p:grpSp>
        <p:nvGrpSpPr>
          <p:cNvPr name="Group 6" id="6"/>
          <p:cNvGrpSpPr/>
          <p:nvPr/>
        </p:nvGrpSpPr>
        <p:grpSpPr>
          <a:xfrm rot="0">
            <a:off x="3222638" y="1028700"/>
            <a:ext cx="11428313" cy="8229600"/>
            <a:chOff x="0" y="0"/>
            <a:chExt cx="3865874" cy="2783840"/>
          </a:xfrm>
        </p:grpSpPr>
        <p:sp>
          <p:nvSpPr>
            <p:cNvPr name="Freeform 7" id="7"/>
            <p:cNvSpPr/>
            <p:nvPr/>
          </p:nvSpPr>
          <p:spPr>
            <a:xfrm flipH="false" flipV="false" rot="0">
              <a:off x="0" y="0"/>
              <a:ext cx="3865874" cy="2783840"/>
            </a:xfrm>
            <a:custGeom>
              <a:avLst/>
              <a:gdLst/>
              <a:ahLst/>
              <a:cxnLst/>
              <a:rect r="r" b="b" t="t" l="l"/>
              <a:pathLst>
                <a:path h="2783840" w="3865874">
                  <a:moveTo>
                    <a:pt x="3741413" y="2783840"/>
                  </a:moveTo>
                  <a:lnTo>
                    <a:pt x="124460" y="2783840"/>
                  </a:lnTo>
                  <a:cubicBezTo>
                    <a:pt x="55880" y="2783840"/>
                    <a:pt x="0" y="2727960"/>
                    <a:pt x="0" y="2659380"/>
                  </a:cubicBezTo>
                  <a:lnTo>
                    <a:pt x="0" y="124460"/>
                  </a:lnTo>
                  <a:cubicBezTo>
                    <a:pt x="0" y="55880"/>
                    <a:pt x="55880" y="0"/>
                    <a:pt x="124460" y="0"/>
                  </a:cubicBezTo>
                  <a:lnTo>
                    <a:pt x="3741414" y="0"/>
                  </a:lnTo>
                  <a:cubicBezTo>
                    <a:pt x="3809994" y="0"/>
                    <a:pt x="3865874" y="55880"/>
                    <a:pt x="3865874" y="124460"/>
                  </a:cubicBezTo>
                  <a:lnTo>
                    <a:pt x="3865874" y="2659380"/>
                  </a:lnTo>
                  <a:cubicBezTo>
                    <a:pt x="3865874" y="2727960"/>
                    <a:pt x="3809994" y="2783840"/>
                    <a:pt x="3741414" y="2783840"/>
                  </a:cubicBezTo>
                  <a:close/>
                </a:path>
              </a:pathLst>
            </a:custGeom>
            <a:solidFill>
              <a:srgbClr val="F1F7F5"/>
            </a:solidFill>
          </p:spPr>
        </p:sp>
      </p:grpSp>
      <p:sp>
        <p:nvSpPr>
          <p:cNvPr name="TextBox 8" id="8"/>
          <p:cNvSpPr txBox="true"/>
          <p:nvPr/>
        </p:nvSpPr>
        <p:spPr>
          <a:xfrm rot="0">
            <a:off x="4419192" y="1628775"/>
            <a:ext cx="9108338" cy="7029450"/>
          </a:xfrm>
          <a:prstGeom prst="rect">
            <a:avLst/>
          </a:prstGeom>
        </p:spPr>
        <p:txBody>
          <a:bodyPr anchor="t" rtlCol="false" tIns="0" lIns="0" bIns="0" rIns="0">
            <a:spAutoFit/>
          </a:bodyPr>
          <a:lstStyle/>
          <a:p>
            <a:pPr algn="ctr" marL="0" indent="0" lvl="0">
              <a:lnSpc>
                <a:spcPts val="6151"/>
              </a:lnSpc>
            </a:pPr>
            <a:r>
              <a:rPr lang="en-US" sz="5126" spc="-102">
                <a:solidFill>
                  <a:srgbClr val="34624B"/>
                </a:solidFill>
                <a:latin typeface="Arbutus Slab"/>
                <a:ea typeface="Arbutus Slab"/>
                <a:cs typeface="Arbutus Slab"/>
                <a:sym typeface="Arbutus Slab"/>
              </a:rPr>
              <a:t>TA </a:t>
            </a:r>
            <a:r>
              <a:rPr lang="en-US" sz="5126" spc="-102">
                <a:solidFill>
                  <a:srgbClr val="34624B"/>
                </a:solidFill>
                <a:latin typeface="Arbutus Slab"/>
                <a:ea typeface="Arbutus Slab"/>
                <a:cs typeface="Arbutus Slab"/>
                <a:sym typeface="Arbutus Slab"/>
              </a:rPr>
              <a:t>Esraa,</a:t>
            </a:r>
          </a:p>
          <a:p>
            <a:pPr algn="ctr" marL="0" indent="0" lvl="0">
              <a:lnSpc>
                <a:spcPts val="6151"/>
              </a:lnSpc>
            </a:pPr>
            <a:r>
              <a:rPr lang="en-US" sz="5126" spc="-102">
                <a:solidFill>
                  <a:srgbClr val="34624B"/>
                </a:solidFill>
                <a:latin typeface="Arbutus Slab"/>
                <a:ea typeface="Arbutus Slab"/>
                <a:cs typeface="Arbutus Slab"/>
                <a:sym typeface="Arbutus Slab"/>
              </a:rPr>
              <a:t>Thank you so much for helping us with the project! Your support made a difference, and we’re grateful for your time and effort. It made things a lot easier and less stressful.</a:t>
            </a:r>
          </a:p>
          <a:p>
            <a:pPr algn="ctr" marL="0" indent="0" lvl="0">
              <a:lnSpc>
                <a:spcPts val="6151"/>
              </a:lnSpc>
            </a:pPr>
            <a:r>
              <a:rPr lang="en-US" sz="5126" spc="-102">
                <a:solidFill>
                  <a:srgbClr val="34624B"/>
                </a:solidFill>
                <a:latin typeface="Arbutus Slab"/>
                <a:ea typeface="Arbutus Slab"/>
                <a:cs typeface="Arbutus Slab"/>
                <a:sym typeface="Arbutus Slab"/>
              </a:rPr>
              <a:t>Thanks again for everything!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p:cNvSpPr/>
          <p:nvPr/>
        </p:nvSpPr>
        <p:spPr>
          <a:xfrm flipH="false" flipV="false" rot="0">
            <a:off x="299884" y="9033805"/>
            <a:ext cx="3947827" cy="6419230"/>
          </a:xfrm>
          <a:custGeom>
            <a:avLst/>
            <a:gdLst/>
            <a:ahLst/>
            <a:cxnLst/>
            <a:rect r="r" b="b" t="t" l="l"/>
            <a:pathLst>
              <a:path h="6419230" w="3947827">
                <a:moveTo>
                  <a:pt x="0" y="0"/>
                </a:moveTo>
                <a:lnTo>
                  <a:pt x="3947827" y="0"/>
                </a:lnTo>
                <a:lnTo>
                  <a:pt x="3947827" y="6419230"/>
                </a:lnTo>
                <a:lnTo>
                  <a:pt x="0" y="6419230"/>
                </a:lnTo>
                <a:lnTo>
                  <a:pt x="0" y="0"/>
                </a:lnTo>
                <a:close/>
              </a:path>
            </a:pathLst>
          </a:custGeom>
          <a:blipFill>
            <a:blip r:embed="rId4"/>
            <a:stretch>
              <a:fillRect l="0" t="0" r="0" b="0"/>
            </a:stretch>
          </a:blipFill>
        </p:spPr>
      </p:sp>
      <p:sp>
        <p:nvSpPr>
          <p:cNvPr name="Freeform 5" id="5"/>
          <p:cNvSpPr/>
          <p:nvPr/>
        </p:nvSpPr>
        <p:spPr>
          <a:xfrm flipH="false" flipV="false" rot="0">
            <a:off x="1829343" y="903380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5"/>
            <a:stretch>
              <a:fillRect l="0" t="0" r="0" b="0"/>
            </a:stretch>
          </a:blipFill>
        </p:spPr>
      </p:sp>
      <p:sp>
        <p:nvSpPr>
          <p:cNvPr name="Freeform 6" id="6"/>
          <p:cNvSpPr/>
          <p:nvPr/>
        </p:nvSpPr>
        <p:spPr>
          <a:xfrm flipH="true" flipV="true" rot="0">
            <a:off x="17259300" y="-2445481"/>
            <a:ext cx="1804115" cy="5210441"/>
          </a:xfrm>
          <a:custGeom>
            <a:avLst/>
            <a:gdLst/>
            <a:ahLst/>
            <a:cxnLst/>
            <a:rect r="r" b="b" t="t" l="l"/>
            <a:pathLst>
              <a:path h="5210441" w="1804115">
                <a:moveTo>
                  <a:pt x="1804115" y="5210441"/>
                </a:moveTo>
                <a:lnTo>
                  <a:pt x="0" y="5210441"/>
                </a:lnTo>
                <a:lnTo>
                  <a:pt x="0" y="0"/>
                </a:lnTo>
                <a:lnTo>
                  <a:pt x="1804115" y="0"/>
                </a:lnTo>
                <a:lnTo>
                  <a:pt x="1804115" y="5210441"/>
                </a:lnTo>
                <a:close/>
              </a:path>
            </a:pathLst>
          </a:custGeom>
          <a:blipFill>
            <a:blip r:embed="rId6"/>
            <a:stretch>
              <a:fillRect l="0" t="0" r="0" b="0"/>
            </a:stretch>
          </a:blipFill>
        </p:spPr>
      </p:sp>
      <p:sp>
        <p:nvSpPr>
          <p:cNvPr name="Freeform 7" id="7"/>
          <p:cNvSpPr/>
          <p:nvPr/>
        </p:nvSpPr>
        <p:spPr>
          <a:xfrm flipH="false" flipV="false" rot="-8823753">
            <a:off x="15230080" y="-2636971"/>
            <a:ext cx="1801316" cy="4688892"/>
          </a:xfrm>
          <a:custGeom>
            <a:avLst/>
            <a:gdLst/>
            <a:ahLst/>
            <a:cxnLst/>
            <a:rect r="r" b="b" t="t" l="l"/>
            <a:pathLst>
              <a:path h="4688892" w="1801316">
                <a:moveTo>
                  <a:pt x="0" y="0"/>
                </a:moveTo>
                <a:lnTo>
                  <a:pt x="1801316" y="0"/>
                </a:lnTo>
                <a:lnTo>
                  <a:pt x="1801316" y="4688892"/>
                </a:lnTo>
                <a:lnTo>
                  <a:pt x="0" y="4688892"/>
                </a:lnTo>
                <a:lnTo>
                  <a:pt x="0" y="0"/>
                </a:lnTo>
                <a:close/>
              </a:path>
            </a:pathLst>
          </a:custGeom>
          <a:blipFill>
            <a:blip r:embed="rId7"/>
            <a:stretch>
              <a:fillRect l="0" t="0" r="0" b="0"/>
            </a:stretch>
          </a:blipFill>
        </p:spPr>
      </p:sp>
      <p:sp>
        <p:nvSpPr>
          <p:cNvPr name="Freeform 8" id="8"/>
          <p:cNvSpPr/>
          <p:nvPr/>
        </p:nvSpPr>
        <p:spPr>
          <a:xfrm flipH="false" flipV="false" rot="0">
            <a:off x="4008880" y="9651657"/>
            <a:ext cx="1855092" cy="2803665"/>
          </a:xfrm>
          <a:custGeom>
            <a:avLst/>
            <a:gdLst/>
            <a:ahLst/>
            <a:cxnLst/>
            <a:rect r="r" b="b" t="t" l="l"/>
            <a:pathLst>
              <a:path h="2803665" w="1855092">
                <a:moveTo>
                  <a:pt x="0" y="0"/>
                </a:moveTo>
                <a:lnTo>
                  <a:pt x="1855092" y="0"/>
                </a:lnTo>
                <a:lnTo>
                  <a:pt x="1855092" y="2803665"/>
                </a:lnTo>
                <a:lnTo>
                  <a:pt x="0" y="2803665"/>
                </a:lnTo>
                <a:lnTo>
                  <a:pt x="0" y="0"/>
                </a:lnTo>
                <a:close/>
              </a:path>
            </a:pathLst>
          </a:custGeom>
          <a:blipFill>
            <a:blip r:embed="rId8"/>
            <a:stretch>
              <a:fillRect l="0" t="0" r="0" b="0"/>
            </a:stretch>
          </a:blipFill>
        </p:spPr>
      </p:sp>
      <p:sp>
        <p:nvSpPr>
          <p:cNvPr name="Freeform 9" id="9"/>
          <p:cNvSpPr/>
          <p:nvPr/>
        </p:nvSpPr>
        <p:spPr>
          <a:xfrm flipH="true" flipV="false" rot="-8420205">
            <a:off x="16225335" y="-1415932"/>
            <a:ext cx="2507187" cy="3820475"/>
          </a:xfrm>
          <a:custGeom>
            <a:avLst/>
            <a:gdLst/>
            <a:ahLst/>
            <a:cxnLst/>
            <a:rect r="r" b="b" t="t" l="l"/>
            <a:pathLst>
              <a:path h="3820475" w="2507187">
                <a:moveTo>
                  <a:pt x="2507186" y="0"/>
                </a:moveTo>
                <a:lnTo>
                  <a:pt x="0" y="0"/>
                </a:lnTo>
                <a:lnTo>
                  <a:pt x="0" y="3820475"/>
                </a:lnTo>
                <a:lnTo>
                  <a:pt x="2507186" y="3820475"/>
                </a:lnTo>
                <a:lnTo>
                  <a:pt x="2507186" y="0"/>
                </a:lnTo>
                <a:close/>
              </a:path>
            </a:pathLst>
          </a:custGeom>
          <a:blipFill>
            <a:blip r:embed="rId9"/>
            <a:stretch>
              <a:fillRect l="0" t="0" r="0" b="0"/>
            </a:stretch>
          </a:blipFill>
        </p:spPr>
      </p:sp>
      <p:sp>
        <p:nvSpPr>
          <p:cNvPr name="Freeform 10" id="10"/>
          <p:cNvSpPr/>
          <p:nvPr/>
        </p:nvSpPr>
        <p:spPr>
          <a:xfrm flipH="false" flipV="false" rot="2006253">
            <a:off x="-966363" y="7755422"/>
            <a:ext cx="3407141" cy="3316284"/>
          </a:xfrm>
          <a:custGeom>
            <a:avLst/>
            <a:gdLst/>
            <a:ahLst/>
            <a:cxnLst/>
            <a:rect r="r" b="b" t="t" l="l"/>
            <a:pathLst>
              <a:path h="3316284" w="3407141">
                <a:moveTo>
                  <a:pt x="0" y="0"/>
                </a:moveTo>
                <a:lnTo>
                  <a:pt x="3407141" y="0"/>
                </a:lnTo>
                <a:lnTo>
                  <a:pt x="3407141" y="3316284"/>
                </a:lnTo>
                <a:lnTo>
                  <a:pt x="0" y="3316284"/>
                </a:lnTo>
                <a:lnTo>
                  <a:pt x="0" y="0"/>
                </a:lnTo>
                <a:close/>
              </a:path>
            </a:pathLst>
          </a:custGeom>
          <a:blipFill>
            <a:blip r:embed="rId10"/>
            <a:stretch>
              <a:fillRect l="0" t="0" r="0" b="0"/>
            </a:stretch>
          </a:blipFill>
        </p:spPr>
      </p:sp>
      <p:sp>
        <p:nvSpPr>
          <p:cNvPr name="TextBox 11" id="11"/>
          <p:cNvSpPr txBox="true"/>
          <p:nvPr/>
        </p:nvSpPr>
        <p:spPr>
          <a:xfrm rot="0">
            <a:off x="3752242" y="3193585"/>
            <a:ext cx="10783517" cy="4342280"/>
          </a:xfrm>
          <a:prstGeom prst="rect">
            <a:avLst/>
          </a:prstGeom>
        </p:spPr>
        <p:txBody>
          <a:bodyPr anchor="t" rtlCol="false" tIns="0" lIns="0" bIns="0" rIns="0">
            <a:spAutoFit/>
          </a:bodyPr>
          <a:lstStyle/>
          <a:p>
            <a:pPr algn="ctr">
              <a:lnSpc>
                <a:spcPts val="16508"/>
              </a:lnSpc>
            </a:pPr>
            <a:r>
              <a:rPr lang="en-US" sz="17562" spc="-351">
                <a:solidFill>
                  <a:srgbClr val="34624B"/>
                </a:solidFill>
                <a:latin typeface="Vintage Rotter"/>
                <a:ea typeface="Vintage Rotter"/>
                <a:cs typeface="Vintage Rotter"/>
                <a:sym typeface="Vintage Rotter"/>
              </a:rPr>
              <a:t>Thank</a:t>
            </a:r>
          </a:p>
          <a:p>
            <a:pPr algn="ctr">
              <a:lnSpc>
                <a:spcPts val="16508"/>
              </a:lnSpc>
            </a:pPr>
            <a:r>
              <a:rPr lang="en-US" sz="17562" spc="-351">
                <a:solidFill>
                  <a:srgbClr val="34624B"/>
                </a:solidFill>
                <a:latin typeface="Vintage Rotter"/>
                <a:ea typeface="Vintage Rotter"/>
                <a:cs typeface="Vintage Rotter"/>
                <a:sym typeface="Vintage Rotter"/>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descr="Watercolor Boho Decorative Leaves"/>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descr="Watercolor Leaves Illustration"/>
          <p:cNvSpPr/>
          <p:nvPr/>
        </p:nvSpPr>
        <p:spPr>
          <a:xfrm flipH="false" flipV="false" rot="0">
            <a:off x="15578023" y="7376162"/>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4"/>
            <a:stretch>
              <a:fillRect l="0" t="0" r="0" b="0"/>
            </a:stretch>
          </a:blipFill>
        </p:spPr>
      </p:sp>
      <p:grpSp>
        <p:nvGrpSpPr>
          <p:cNvPr name="Group 5" id="5"/>
          <p:cNvGrpSpPr/>
          <p:nvPr/>
        </p:nvGrpSpPr>
        <p:grpSpPr>
          <a:xfrm rot="0">
            <a:off x="5891861" y="2309547"/>
            <a:ext cx="5046058" cy="1811248"/>
            <a:chOff x="0" y="0"/>
            <a:chExt cx="6728077" cy="2414997"/>
          </a:xfrm>
        </p:grpSpPr>
        <p:sp>
          <p:nvSpPr>
            <p:cNvPr name="TextBox 6" id="6"/>
            <p:cNvSpPr txBox="true"/>
            <p:nvPr/>
          </p:nvSpPr>
          <p:spPr>
            <a:xfrm rot="0">
              <a:off x="0" y="172160"/>
              <a:ext cx="6419224" cy="885534"/>
            </a:xfrm>
            <a:prstGeom prst="rect">
              <a:avLst/>
            </a:prstGeom>
          </p:spPr>
          <p:txBody>
            <a:bodyPr anchor="t" rtlCol="false" tIns="0" lIns="0" bIns="0" rIns="0">
              <a:spAutoFit/>
            </a:bodyPr>
            <a:lstStyle/>
            <a:p>
              <a:pPr algn="l">
                <a:lnSpc>
                  <a:spcPts val="5425"/>
                </a:lnSpc>
              </a:pPr>
              <a:r>
                <a:rPr lang="en-US" sz="4173" spc="-83">
                  <a:solidFill>
                    <a:srgbClr val="4A7D63"/>
                  </a:solidFill>
                  <a:latin typeface="Arbutus Slab"/>
                  <a:ea typeface="Arbutus Slab"/>
                  <a:cs typeface="Arbutus Slab"/>
                  <a:sym typeface="Arbutus Slab"/>
                </a:rPr>
                <a:t>01</a:t>
              </a:r>
            </a:p>
          </p:txBody>
        </p:sp>
        <p:sp>
          <p:nvSpPr>
            <p:cNvPr name="TextBox 7" id="7"/>
            <p:cNvSpPr txBox="true"/>
            <p:nvPr/>
          </p:nvSpPr>
          <p:spPr>
            <a:xfrm rot="0">
              <a:off x="0" y="1225793"/>
              <a:ext cx="6419224" cy="1189204"/>
            </a:xfrm>
            <a:prstGeom prst="rect">
              <a:avLst/>
            </a:prstGeom>
          </p:spPr>
          <p:txBody>
            <a:bodyPr anchor="t" rtlCol="false" tIns="0" lIns="0" bIns="0" rIns="0">
              <a:spAutoFit/>
            </a:bodyPr>
            <a:lstStyle/>
            <a:p>
              <a:pPr algn="l" marL="0" indent="0" lvl="0">
                <a:lnSpc>
                  <a:spcPts val="3602"/>
                </a:lnSpc>
              </a:pPr>
              <a:r>
                <a:rPr lang="en-US" sz="2573">
                  <a:solidFill>
                    <a:srgbClr val="4A7D63"/>
                  </a:solidFill>
                  <a:latin typeface="Barlow"/>
                  <a:ea typeface="Barlow"/>
                  <a:cs typeface="Barlow"/>
                  <a:sym typeface="Barlow"/>
                </a:rPr>
                <a:t>1) Idea, motivation and Problem State, Merits of the project.</a:t>
              </a:r>
            </a:p>
          </p:txBody>
        </p:sp>
        <p:sp>
          <p:nvSpPr>
            <p:cNvPr name="AutoShape 8" id="8"/>
            <p:cNvSpPr/>
            <p:nvPr/>
          </p:nvSpPr>
          <p:spPr>
            <a:xfrm>
              <a:off x="0" y="7571"/>
              <a:ext cx="6728077" cy="0"/>
            </a:xfrm>
            <a:prstGeom prst="line">
              <a:avLst/>
            </a:prstGeom>
            <a:ln cap="rnd" w="15143">
              <a:solidFill>
                <a:srgbClr val="D3EEE0"/>
              </a:solidFill>
              <a:prstDash val="solid"/>
              <a:headEnd type="none" len="sm" w="sm"/>
              <a:tailEnd type="none" len="sm" w="sm"/>
            </a:ln>
          </p:spPr>
        </p:sp>
      </p:grpSp>
      <p:grpSp>
        <p:nvGrpSpPr>
          <p:cNvPr name="Group 9" id="9"/>
          <p:cNvGrpSpPr/>
          <p:nvPr/>
        </p:nvGrpSpPr>
        <p:grpSpPr>
          <a:xfrm rot="0">
            <a:off x="3460281" y="7091151"/>
            <a:ext cx="4551031" cy="1696370"/>
            <a:chOff x="0" y="0"/>
            <a:chExt cx="6068042" cy="2261827"/>
          </a:xfrm>
        </p:grpSpPr>
        <p:sp>
          <p:nvSpPr>
            <p:cNvPr name="TextBox 10" id="10"/>
            <p:cNvSpPr txBox="true"/>
            <p:nvPr/>
          </p:nvSpPr>
          <p:spPr>
            <a:xfrm rot="0">
              <a:off x="0" y="176786"/>
              <a:ext cx="5789488" cy="784283"/>
            </a:xfrm>
            <a:prstGeom prst="rect">
              <a:avLst/>
            </a:prstGeom>
          </p:spPr>
          <p:txBody>
            <a:bodyPr anchor="t" rtlCol="false" tIns="0" lIns="0" bIns="0" rIns="0">
              <a:spAutoFit/>
            </a:bodyPr>
            <a:lstStyle/>
            <a:p>
              <a:pPr algn="l">
                <a:lnSpc>
                  <a:spcPts val="4893"/>
                </a:lnSpc>
              </a:pPr>
              <a:r>
                <a:rPr lang="en-US" sz="3763" spc="-75">
                  <a:solidFill>
                    <a:srgbClr val="4A7D63"/>
                  </a:solidFill>
                  <a:latin typeface="Arbutus Slab"/>
                  <a:ea typeface="Arbutus Slab"/>
                  <a:cs typeface="Arbutus Slab"/>
                  <a:sym typeface="Arbutus Slab"/>
                </a:rPr>
                <a:t>04</a:t>
              </a:r>
            </a:p>
          </p:txBody>
        </p:sp>
        <p:sp>
          <p:nvSpPr>
            <p:cNvPr name="TextBox 11" id="11"/>
            <p:cNvSpPr txBox="true"/>
            <p:nvPr/>
          </p:nvSpPr>
          <p:spPr>
            <a:xfrm rot="0">
              <a:off x="0" y="1106104"/>
              <a:ext cx="5789488" cy="1155723"/>
            </a:xfrm>
            <a:prstGeom prst="rect">
              <a:avLst/>
            </a:prstGeom>
          </p:spPr>
          <p:txBody>
            <a:bodyPr anchor="t" rtlCol="false" tIns="0" lIns="0" bIns="0" rIns="0">
              <a:spAutoFit/>
            </a:bodyPr>
            <a:lstStyle/>
            <a:p>
              <a:pPr algn="l" marL="0" indent="0" lvl="0">
                <a:lnSpc>
                  <a:spcPts val="3542"/>
                </a:lnSpc>
              </a:pPr>
              <a:r>
                <a:rPr lang="en-US" sz="2530">
                  <a:solidFill>
                    <a:srgbClr val="4A7D63"/>
                  </a:solidFill>
                  <a:latin typeface="Barlow"/>
                  <a:ea typeface="Barlow"/>
                  <a:cs typeface="Barlow"/>
                  <a:sym typeface="Barlow"/>
                </a:rPr>
                <a:t>4) Code and simulation of project .</a:t>
              </a:r>
            </a:p>
          </p:txBody>
        </p:sp>
        <p:sp>
          <p:nvSpPr>
            <p:cNvPr name="AutoShape 12" id="12"/>
            <p:cNvSpPr/>
            <p:nvPr/>
          </p:nvSpPr>
          <p:spPr>
            <a:xfrm>
              <a:off x="0" y="6829"/>
              <a:ext cx="6068042" cy="0"/>
            </a:xfrm>
            <a:prstGeom prst="line">
              <a:avLst/>
            </a:prstGeom>
            <a:ln cap="rnd" w="13657">
              <a:solidFill>
                <a:srgbClr val="D3EEE0"/>
              </a:solidFill>
              <a:prstDash val="solid"/>
              <a:headEnd type="none" len="sm" w="sm"/>
              <a:tailEnd type="none" len="sm" w="sm"/>
            </a:ln>
          </p:spPr>
        </p:sp>
      </p:grpSp>
      <p:grpSp>
        <p:nvGrpSpPr>
          <p:cNvPr name="Group 13" id="13"/>
          <p:cNvGrpSpPr/>
          <p:nvPr/>
        </p:nvGrpSpPr>
        <p:grpSpPr>
          <a:xfrm rot="0">
            <a:off x="1028700" y="4502733"/>
            <a:ext cx="4863161" cy="1776109"/>
            <a:chOff x="0" y="0"/>
            <a:chExt cx="6484215" cy="2368145"/>
          </a:xfrm>
        </p:grpSpPr>
        <p:sp>
          <p:nvSpPr>
            <p:cNvPr name="TextBox 14" id="14"/>
            <p:cNvSpPr txBox="true"/>
            <p:nvPr/>
          </p:nvSpPr>
          <p:spPr>
            <a:xfrm rot="0">
              <a:off x="0" y="164193"/>
              <a:ext cx="6186556" cy="855163"/>
            </a:xfrm>
            <a:prstGeom prst="rect">
              <a:avLst/>
            </a:prstGeom>
          </p:spPr>
          <p:txBody>
            <a:bodyPr anchor="t" rtlCol="false" tIns="0" lIns="0" bIns="0" rIns="0">
              <a:spAutoFit/>
            </a:bodyPr>
            <a:lstStyle/>
            <a:p>
              <a:pPr algn="l">
                <a:lnSpc>
                  <a:spcPts val="5228"/>
                </a:lnSpc>
              </a:pPr>
              <a:r>
                <a:rPr lang="en-US" sz="4021" spc="-80">
                  <a:solidFill>
                    <a:srgbClr val="4A7D63"/>
                  </a:solidFill>
                  <a:latin typeface="Arbutus Slab"/>
                  <a:ea typeface="Arbutus Slab"/>
                  <a:cs typeface="Arbutus Slab"/>
                  <a:sym typeface="Arbutus Slab"/>
                </a:rPr>
                <a:t>02</a:t>
              </a:r>
            </a:p>
          </p:txBody>
        </p:sp>
        <p:sp>
          <p:nvSpPr>
            <p:cNvPr name="TextBox 15" id="15"/>
            <p:cNvSpPr txBox="true"/>
            <p:nvPr/>
          </p:nvSpPr>
          <p:spPr>
            <a:xfrm rot="0">
              <a:off x="0" y="1179292"/>
              <a:ext cx="6484215" cy="1188853"/>
            </a:xfrm>
            <a:prstGeom prst="rect">
              <a:avLst/>
            </a:prstGeom>
          </p:spPr>
          <p:txBody>
            <a:bodyPr anchor="t" rtlCol="false" tIns="0" lIns="0" bIns="0" rIns="0">
              <a:spAutoFit/>
            </a:bodyPr>
            <a:lstStyle/>
            <a:p>
              <a:pPr algn="l" marL="0" indent="0" lvl="0">
                <a:lnSpc>
                  <a:spcPts val="3616"/>
                </a:lnSpc>
              </a:pPr>
              <a:r>
                <a:rPr lang="en-US" sz="2583">
                  <a:solidFill>
                    <a:srgbClr val="4A7D63"/>
                  </a:solidFill>
                  <a:latin typeface="Barlow"/>
                  <a:ea typeface="Barlow"/>
                  <a:cs typeface="Barlow"/>
                  <a:sym typeface="Barlow"/>
                </a:rPr>
                <a:t>2) Part list and Schematic of project.</a:t>
              </a:r>
            </a:p>
          </p:txBody>
        </p:sp>
        <p:sp>
          <p:nvSpPr>
            <p:cNvPr name="AutoShape 16" id="16"/>
            <p:cNvSpPr/>
            <p:nvPr/>
          </p:nvSpPr>
          <p:spPr>
            <a:xfrm>
              <a:off x="0" y="7297"/>
              <a:ext cx="6484215" cy="0"/>
            </a:xfrm>
            <a:prstGeom prst="line">
              <a:avLst/>
            </a:prstGeom>
            <a:ln cap="rnd" w="14594">
              <a:solidFill>
                <a:srgbClr val="D3EEE0"/>
              </a:solidFill>
              <a:prstDash val="solid"/>
              <a:headEnd type="none" len="sm" w="sm"/>
              <a:tailEnd type="none" len="sm" w="sm"/>
            </a:ln>
          </p:spPr>
        </p:sp>
      </p:grpSp>
      <p:grpSp>
        <p:nvGrpSpPr>
          <p:cNvPr name="Group 17" id="17"/>
          <p:cNvGrpSpPr/>
          <p:nvPr/>
        </p:nvGrpSpPr>
        <p:grpSpPr>
          <a:xfrm rot="0">
            <a:off x="11566886" y="7091151"/>
            <a:ext cx="4930345" cy="1320830"/>
            <a:chOff x="0" y="0"/>
            <a:chExt cx="6573794" cy="1761106"/>
          </a:xfrm>
        </p:grpSpPr>
        <p:sp>
          <p:nvSpPr>
            <p:cNvPr name="TextBox 18" id="18"/>
            <p:cNvSpPr txBox="true"/>
            <p:nvPr/>
          </p:nvSpPr>
          <p:spPr>
            <a:xfrm rot="0">
              <a:off x="0" y="174852"/>
              <a:ext cx="6272023" cy="866319"/>
            </a:xfrm>
            <a:prstGeom prst="rect">
              <a:avLst/>
            </a:prstGeom>
          </p:spPr>
          <p:txBody>
            <a:bodyPr anchor="t" rtlCol="false" tIns="0" lIns="0" bIns="0" rIns="0">
              <a:spAutoFit/>
            </a:bodyPr>
            <a:lstStyle/>
            <a:p>
              <a:pPr algn="l">
                <a:lnSpc>
                  <a:spcPts val="5300"/>
                </a:lnSpc>
              </a:pPr>
              <a:r>
                <a:rPr lang="en-US" sz="4077" spc="-81">
                  <a:solidFill>
                    <a:srgbClr val="4A7D63"/>
                  </a:solidFill>
                  <a:latin typeface="Arbutus Slab"/>
                  <a:ea typeface="Arbutus Slab"/>
                  <a:cs typeface="Arbutus Slab"/>
                  <a:sym typeface="Arbutus Slab"/>
                </a:rPr>
                <a:t>05</a:t>
              </a:r>
            </a:p>
          </p:txBody>
        </p:sp>
        <p:sp>
          <p:nvSpPr>
            <p:cNvPr name="TextBox 19" id="19"/>
            <p:cNvSpPr txBox="true"/>
            <p:nvPr/>
          </p:nvSpPr>
          <p:spPr>
            <a:xfrm rot="0">
              <a:off x="0" y="1202264"/>
              <a:ext cx="6272023" cy="558842"/>
            </a:xfrm>
            <a:prstGeom prst="rect">
              <a:avLst/>
            </a:prstGeom>
          </p:spPr>
          <p:txBody>
            <a:bodyPr anchor="t" rtlCol="false" tIns="0" lIns="0" bIns="0" rIns="0">
              <a:spAutoFit/>
            </a:bodyPr>
            <a:lstStyle/>
            <a:p>
              <a:pPr algn="l" marL="0" indent="0" lvl="0">
                <a:lnSpc>
                  <a:spcPts val="3541"/>
                </a:lnSpc>
              </a:pPr>
              <a:r>
                <a:rPr lang="en-US" sz="2529">
                  <a:solidFill>
                    <a:srgbClr val="4A7D63"/>
                  </a:solidFill>
                  <a:latin typeface="Barlow"/>
                  <a:ea typeface="Barlow"/>
                  <a:cs typeface="Barlow"/>
                  <a:sym typeface="Barlow"/>
                </a:rPr>
                <a:t>5) Future work and Appendix</a:t>
              </a:r>
            </a:p>
          </p:txBody>
        </p:sp>
        <p:sp>
          <p:nvSpPr>
            <p:cNvPr name="AutoShape 20" id="20"/>
            <p:cNvSpPr/>
            <p:nvPr/>
          </p:nvSpPr>
          <p:spPr>
            <a:xfrm>
              <a:off x="0" y="7398"/>
              <a:ext cx="6573794" cy="0"/>
            </a:xfrm>
            <a:prstGeom prst="line">
              <a:avLst/>
            </a:prstGeom>
            <a:ln cap="rnd" w="14796">
              <a:solidFill>
                <a:srgbClr val="D3EEE0"/>
              </a:solidFill>
              <a:prstDash val="solid"/>
              <a:headEnd type="none" len="sm" w="sm"/>
              <a:tailEnd type="none" len="sm" w="sm"/>
            </a:ln>
          </p:spPr>
        </p:sp>
      </p:grpSp>
      <p:grpSp>
        <p:nvGrpSpPr>
          <p:cNvPr name="Group 21" id="21"/>
          <p:cNvGrpSpPr/>
          <p:nvPr/>
        </p:nvGrpSpPr>
        <p:grpSpPr>
          <a:xfrm rot="0">
            <a:off x="9043857" y="4960333"/>
            <a:ext cx="4860914" cy="1318509"/>
            <a:chOff x="0" y="0"/>
            <a:chExt cx="6481218" cy="1758012"/>
          </a:xfrm>
        </p:grpSpPr>
        <p:sp>
          <p:nvSpPr>
            <p:cNvPr name="TextBox 22" id="22"/>
            <p:cNvSpPr txBox="true"/>
            <p:nvPr/>
          </p:nvSpPr>
          <p:spPr>
            <a:xfrm rot="0">
              <a:off x="0" y="173620"/>
              <a:ext cx="6183697" cy="845265"/>
            </a:xfrm>
            <a:prstGeom prst="rect">
              <a:avLst/>
            </a:prstGeom>
          </p:spPr>
          <p:txBody>
            <a:bodyPr anchor="t" rtlCol="false" tIns="0" lIns="0" bIns="0" rIns="0">
              <a:spAutoFit/>
            </a:bodyPr>
            <a:lstStyle/>
            <a:p>
              <a:pPr algn="l">
                <a:lnSpc>
                  <a:spcPts val="5226"/>
                </a:lnSpc>
              </a:pPr>
              <a:r>
                <a:rPr lang="en-US" sz="4020" spc="-80">
                  <a:solidFill>
                    <a:srgbClr val="4A7D63"/>
                  </a:solidFill>
                  <a:latin typeface="Arbutus Slab"/>
                  <a:ea typeface="Arbutus Slab"/>
                  <a:cs typeface="Arbutus Slab"/>
                  <a:sym typeface="Arbutus Slab"/>
                </a:rPr>
                <a:t>03</a:t>
              </a:r>
            </a:p>
          </p:txBody>
        </p:sp>
        <p:sp>
          <p:nvSpPr>
            <p:cNvPr name="TextBox 23" id="23"/>
            <p:cNvSpPr txBox="true"/>
            <p:nvPr/>
          </p:nvSpPr>
          <p:spPr>
            <a:xfrm rot="0">
              <a:off x="0" y="1178721"/>
              <a:ext cx="6183697" cy="579291"/>
            </a:xfrm>
            <a:prstGeom prst="rect">
              <a:avLst/>
            </a:prstGeom>
          </p:spPr>
          <p:txBody>
            <a:bodyPr anchor="t" rtlCol="false" tIns="0" lIns="0" bIns="0" rIns="0">
              <a:spAutoFit/>
            </a:bodyPr>
            <a:lstStyle/>
            <a:p>
              <a:pPr algn="l" marL="0" indent="0" lvl="0">
                <a:lnSpc>
                  <a:spcPts val="3615"/>
                </a:lnSpc>
              </a:pPr>
              <a:r>
                <a:rPr lang="en-US" sz="2582">
                  <a:solidFill>
                    <a:srgbClr val="4A7D63"/>
                  </a:solidFill>
                  <a:latin typeface="Barlow"/>
                  <a:ea typeface="Barlow"/>
                  <a:cs typeface="Barlow"/>
                  <a:sym typeface="Barlow"/>
                </a:rPr>
                <a:t>3) Mechanical Parts.</a:t>
              </a:r>
            </a:p>
          </p:txBody>
        </p:sp>
        <p:sp>
          <p:nvSpPr>
            <p:cNvPr name="AutoShape 24" id="24"/>
            <p:cNvSpPr/>
            <p:nvPr/>
          </p:nvSpPr>
          <p:spPr>
            <a:xfrm>
              <a:off x="0" y="7294"/>
              <a:ext cx="6481218" cy="0"/>
            </a:xfrm>
            <a:prstGeom prst="line">
              <a:avLst/>
            </a:prstGeom>
            <a:ln cap="rnd" w="14587">
              <a:solidFill>
                <a:srgbClr val="D3EEE0"/>
              </a:solidFill>
              <a:prstDash val="solid"/>
              <a:headEnd type="none" len="sm" w="sm"/>
              <a:tailEnd type="none" len="sm" w="sm"/>
            </a:ln>
          </p:spPr>
        </p:sp>
      </p:grpSp>
      <p:sp>
        <p:nvSpPr>
          <p:cNvPr name="Freeform 25" id="25"/>
          <p:cNvSpPr/>
          <p:nvPr/>
        </p:nvSpPr>
        <p:spPr>
          <a:xfrm flipH="false" flipV="false" rot="0">
            <a:off x="13884353" y="-718983"/>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5"/>
            <a:stretch>
              <a:fillRect l="0" t="0" r="0" b="0"/>
            </a:stretch>
          </a:blipFill>
        </p:spPr>
      </p:sp>
      <p:sp>
        <p:nvSpPr>
          <p:cNvPr name="Freeform 26" id="26"/>
          <p:cNvSpPr/>
          <p:nvPr/>
        </p:nvSpPr>
        <p:spPr>
          <a:xfrm flipH="false" flipV="false" rot="1915532">
            <a:off x="-944477" y="7078666"/>
            <a:ext cx="2971269" cy="3528474"/>
          </a:xfrm>
          <a:custGeom>
            <a:avLst/>
            <a:gdLst/>
            <a:ahLst/>
            <a:cxnLst/>
            <a:rect r="r" b="b" t="t" l="l"/>
            <a:pathLst>
              <a:path h="3528474" w="2971269">
                <a:moveTo>
                  <a:pt x="0" y="0"/>
                </a:moveTo>
                <a:lnTo>
                  <a:pt x="2971270" y="0"/>
                </a:lnTo>
                <a:lnTo>
                  <a:pt x="2971270" y="3528474"/>
                </a:lnTo>
                <a:lnTo>
                  <a:pt x="0" y="3528474"/>
                </a:lnTo>
                <a:lnTo>
                  <a:pt x="0" y="0"/>
                </a:lnTo>
                <a:close/>
              </a:path>
            </a:pathLst>
          </a:custGeom>
          <a:blipFill>
            <a:blip r:embed="rId6"/>
            <a:stretch>
              <a:fillRect l="0" t="0" r="0" b="0"/>
            </a:stretch>
          </a:blipFill>
        </p:spPr>
      </p:sp>
      <p:sp>
        <p:nvSpPr>
          <p:cNvPr name="Freeform 27" id="27"/>
          <p:cNvSpPr/>
          <p:nvPr/>
        </p:nvSpPr>
        <p:spPr>
          <a:xfrm flipH="false" flipV="false" rot="3609142">
            <a:off x="15749666" y="8332446"/>
            <a:ext cx="3327730" cy="2757430"/>
          </a:xfrm>
          <a:custGeom>
            <a:avLst/>
            <a:gdLst/>
            <a:ahLst/>
            <a:cxnLst/>
            <a:rect r="r" b="b" t="t" l="l"/>
            <a:pathLst>
              <a:path h="2757430" w="3327730">
                <a:moveTo>
                  <a:pt x="0" y="0"/>
                </a:moveTo>
                <a:lnTo>
                  <a:pt x="3327730" y="0"/>
                </a:lnTo>
                <a:lnTo>
                  <a:pt x="3327730" y="2757430"/>
                </a:lnTo>
                <a:lnTo>
                  <a:pt x="0" y="2757430"/>
                </a:lnTo>
                <a:lnTo>
                  <a:pt x="0" y="0"/>
                </a:lnTo>
                <a:close/>
              </a:path>
            </a:pathLst>
          </a:custGeom>
          <a:blipFill>
            <a:blip r:embed="rId7"/>
            <a:stretch>
              <a:fillRect l="0" t="0" r="0" b="0"/>
            </a:stretch>
          </a:blipFill>
        </p:spPr>
      </p:sp>
      <p:sp>
        <p:nvSpPr>
          <p:cNvPr name="TextBox 28" id="28"/>
          <p:cNvSpPr txBox="true"/>
          <p:nvPr/>
        </p:nvSpPr>
        <p:spPr>
          <a:xfrm rot="0">
            <a:off x="-5802669" y="1028700"/>
            <a:ext cx="11069043" cy="1371600"/>
          </a:xfrm>
          <a:prstGeom prst="rect">
            <a:avLst/>
          </a:prstGeom>
        </p:spPr>
        <p:txBody>
          <a:bodyPr anchor="t" rtlCol="false" tIns="0" lIns="0" bIns="0" rIns="0">
            <a:spAutoFit/>
          </a:bodyPr>
          <a:lstStyle/>
          <a:p>
            <a:pPr algn="r" marL="0" indent="0" lvl="0">
              <a:lnSpc>
                <a:spcPts val="10800"/>
              </a:lnSpc>
            </a:pPr>
            <a:r>
              <a:rPr lang="en-US" sz="9000" spc="-179">
                <a:solidFill>
                  <a:srgbClr val="34624B"/>
                </a:solidFill>
                <a:latin typeface="Arbutus Slab"/>
                <a:ea typeface="Arbutus Slab"/>
                <a:cs typeface="Arbutus Slab"/>
                <a:sym typeface="Arbutus Slab"/>
              </a:rPr>
              <a:t>Outline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descr="Watercolor Boho Decorative Leaves"/>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descr="Watercolor Leaves Illustration"/>
          <p:cNvSpPr/>
          <p:nvPr/>
        </p:nvSpPr>
        <p:spPr>
          <a:xfrm flipH="false" flipV="false" rot="0">
            <a:off x="1829343" y="903380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4"/>
            <a:stretch>
              <a:fillRect l="0" t="0" r="0" b="0"/>
            </a:stretch>
          </a:blipFill>
        </p:spPr>
      </p:sp>
      <p:sp>
        <p:nvSpPr>
          <p:cNvPr name="Freeform 5" id="5"/>
          <p:cNvSpPr/>
          <p:nvPr/>
        </p:nvSpPr>
        <p:spPr>
          <a:xfrm flipH="false" flipV="false" rot="0">
            <a:off x="-1107559"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5"/>
            <a:stretch>
              <a:fillRect l="0" t="0" r="0" b="0"/>
            </a:stretch>
          </a:blipFill>
        </p:spPr>
      </p:sp>
      <p:sp>
        <p:nvSpPr>
          <p:cNvPr name="AutoShape 6" id="6"/>
          <p:cNvSpPr/>
          <p:nvPr/>
        </p:nvSpPr>
        <p:spPr>
          <a:xfrm rot="0">
            <a:off x="1416050" y="4329113"/>
            <a:ext cx="7340600" cy="3816350"/>
          </a:xfrm>
          <a:prstGeom prst="rect">
            <a:avLst/>
          </a:prstGeom>
          <a:solidFill>
            <a:srgbClr val="F1F7F5"/>
          </a:solidFill>
        </p:spPr>
      </p:sp>
      <p:sp>
        <p:nvSpPr>
          <p:cNvPr name="AutoShape 7" id="7"/>
          <p:cNvSpPr/>
          <p:nvPr/>
        </p:nvSpPr>
        <p:spPr>
          <a:xfrm rot="0">
            <a:off x="9531350" y="4329113"/>
            <a:ext cx="7340600" cy="3816350"/>
          </a:xfrm>
          <a:prstGeom prst="rect">
            <a:avLst/>
          </a:prstGeom>
          <a:solidFill>
            <a:srgbClr val="D3EEE0"/>
          </a:solidFill>
        </p:spPr>
      </p:sp>
      <p:sp>
        <p:nvSpPr>
          <p:cNvPr name="Freeform 8" id="8"/>
          <p:cNvSpPr/>
          <p:nvPr/>
        </p:nvSpPr>
        <p:spPr>
          <a:xfrm flipH="false" flipV="false" rot="1969604">
            <a:off x="-185264" y="7485346"/>
            <a:ext cx="2427928" cy="3305178"/>
          </a:xfrm>
          <a:custGeom>
            <a:avLst/>
            <a:gdLst/>
            <a:ahLst/>
            <a:cxnLst/>
            <a:rect r="r" b="b" t="t" l="l"/>
            <a:pathLst>
              <a:path h="3305178" w="2427928">
                <a:moveTo>
                  <a:pt x="0" y="0"/>
                </a:moveTo>
                <a:lnTo>
                  <a:pt x="2427928" y="0"/>
                </a:lnTo>
                <a:lnTo>
                  <a:pt x="2427928" y="3305178"/>
                </a:lnTo>
                <a:lnTo>
                  <a:pt x="0" y="3305178"/>
                </a:lnTo>
                <a:lnTo>
                  <a:pt x="0" y="0"/>
                </a:lnTo>
                <a:close/>
              </a:path>
            </a:pathLst>
          </a:custGeom>
          <a:blipFill>
            <a:blip r:embed="rId6"/>
            <a:stretch>
              <a:fillRect l="0" t="0" r="0" b="0"/>
            </a:stretch>
          </a:blipFill>
        </p:spPr>
      </p:sp>
      <p:sp>
        <p:nvSpPr>
          <p:cNvPr name="TextBox 9" id="9"/>
          <p:cNvSpPr txBox="true"/>
          <p:nvPr/>
        </p:nvSpPr>
        <p:spPr>
          <a:xfrm rot="0">
            <a:off x="2189550" y="4878925"/>
            <a:ext cx="5793600" cy="2669100"/>
          </a:xfrm>
          <a:prstGeom prst="rect">
            <a:avLst/>
          </a:prstGeom>
        </p:spPr>
        <p:txBody>
          <a:bodyPr anchor="t" rtlCol="false" tIns="0" lIns="0" bIns="0" rIns="0">
            <a:spAutoFit/>
          </a:bodyPr>
          <a:lstStyle/>
          <a:p>
            <a:pPr algn="ctr" marL="0" indent="0" lvl="0">
              <a:lnSpc>
                <a:spcPts val="3559"/>
              </a:lnSpc>
            </a:pPr>
            <a:r>
              <a:rPr lang="en-US" sz="2542">
                <a:solidFill>
                  <a:srgbClr val="4A7D63"/>
                </a:solidFill>
                <a:latin typeface="Barlow"/>
                <a:ea typeface="Barlow"/>
                <a:cs typeface="Barlow"/>
                <a:sym typeface="Barlow"/>
              </a:rPr>
              <a:t>The main idea of this project is to build a simple digital clock using an Arduino. The clock will show the current time using a display, and it will keep track of time accurately with the help of a Real-Time Clock (RTC) module.</a:t>
            </a:r>
          </a:p>
        </p:txBody>
      </p:sp>
      <p:sp>
        <p:nvSpPr>
          <p:cNvPr name="TextBox 10" id="10"/>
          <p:cNvSpPr txBox="true"/>
          <p:nvPr/>
        </p:nvSpPr>
        <p:spPr>
          <a:xfrm rot="0">
            <a:off x="10304850" y="5018257"/>
            <a:ext cx="5793600" cy="2390436"/>
          </a:xfrm>
          <a:prstGeom prst="rect">
            <a:avLst/>
          </a:prstGeom>
        </p:spPr>
        <p:txBody>
          <a:bodyPr anchor="t" rtlCol="false" tIns="0" lIns="0" bIns="0" rIns="0">
            <a:spAutoFit/>
          </a:bodyPr>
          <a:lstStyle/>
          <a:p>
            <a:pPr algn="ctr" marL="0" indent="0" lvl="0">
              <a:lnSpc>
                <a:spcPts val="3168"/>
              </a:lnSpc>
            </a:pPr>
            <a:r>
              <a:rPr lang="en-US" sz="2263">
                <a:solidFill>
                  <a:srgbClr val="4A7D63"/>
                </a:solidFill>
                <a:latin typeface="Barlow"/>
                <a:ea typeface="Barlow"/>
                <a:cs typeface="Barlow"/>
                <a:sym typeface="Barlow"/>
              </a:rPr>
              <a:t>The motivation for this project comes from the goal of applying logical design concepts to something practical and useful. Digital clocks are devices we see every day, and creating one helps us understand how time is measured, stored, and shown using digital systems.</a:t>
            </a:r>
          </a:p>
        </p:txBody>
      </p:sp>
      <p:sp>
        <p:nvSpPr>
          <p:cNvPr name="TextBox 11" id="11"/>
          <p:cNvSpPr txBox="true"/>
          <p:nvPr/>
        </p:nvSpPr>
        <p:spPr>
          <a:xfrm rot="0">
            <a:off x="2058642" y="2244939"/>
            <a:ext cx="14170716" cy="951928"/>
          </a:xfrm>
          <a:prstGeom prst="rect">
            <a:avLst/>
          </a:prstGeom>
        </p:spPr>
        <p:txBody>
          <a:bodyPr anchor="t" rtlCol="false" tIns="0" lIns="0" bIns="0" rIns="0">
            <a:spAutoFit/>
          </a:bodyPr>
          <a:lstStyle/>
          <a:p>
            <a:pPr algn="ctr" marL="0" indent="0" lvl="0">
              <a:lnSpc>
                <a:spcPts val="7375"/>
              </a:lnSpc>
            </a:pPr>
            <a:r>
              <a:rPr lang="en-US" sz="6704" spc="-134">
                <a:solidFill>
                  <a:srgbClr val="34624B"/>
                </a:solidFill>
                <a:latin typeface="Arbutus Slab"/>
                <a:ea typeface="Arbutus Slab"/>
                <a:cs typeface="Arbutus Slab"/>
                <a:sym typeface="Arbutus Slab"/>
              </a:rPr>
              <a:t>Project Vision and Motivation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descr="Watercolor Boho Decorative Leaves"/>
          <p:cNvSpPr/>
          <p:nvPr/>
        </p:nvSpPr>
        <p:spPr>
          <a:xfrm flipH="true" flipV="false" rot="-2235223">
            <a:off x="-1196713" y="8478717"/>
            <a:ext cx="3916596" cy="4790943"/>
          </a:xfrm>
          <a:custGeom>
            <a:avLst/>
            <a:gdLst/>
            <a:ahLst/>
            <a:cxnLst/>
            <a:rect r="r" b="b" t="t" l="l"/>
            <a:pathLst>
              <a:path h="4790943" w="3916596">
                <a:moveTo>
                  <a:pt x="3916595" y="0"/>
                </a:moveTo>
                <a:lnTo>
                  <a:pt x="0" y="0"/>
                </a:lnTo>
                <a:lnTo>
                  <a:pt x="0" y="4790943"/>
                </a:lnTo>
                <a:lnTo>
                  <a:pt x="3916595" y="4790943"/>
                </a:lnTo>
                <a:lnTo>
                  <a:pt x="3916595" y="0"/>
                </a:lnTo>
                <a:close/>
              </a:path>
            </a:pathLst>
          </a:custGeom>
          <a:blipFill>
            <a:blip r:embed="rId3"/>
            <a:stretch>
              <a:fillRect l="0" t="0" r="0" b="0"/>
            </a:stretch>
          </a:blipFill>
        </p:spPr>
      </p:sp>
      <p:sp>
        <p:nvSpPr>
          <p:cNvPr name="Freeform 4" id="4" descr="Watercolor Leaves Illustration"/>
          <p:cNvSpPr/>
          <p:nvPr/>
        </p:nvSpPr>
        <p:spPr>
          <a:xfrm flipH="false" flipV="false" rot="0">
            <a:off x="1829343" y="903380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4"/>
            <a:stretch>
              <a:fillRect l="0" t="0" r="0" b="0"/>
            </a:stretch>
          </a:blipFill>
        </p:spPr>
      </p:sp>
      <p:sp>
        <p:nvSpPr>
          <p:cNvPr name="Freeform 5" id="5"/>
          <p:cNvSpPr/>
          <p:nvPr/>
        </p:nvSpPr>
        <p:spPr>
          <a:xfrm flipH="false" flipV="false" rot="0">
            <a:off x="-1107559"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5"/>
            <a:stretch>
              <a:fillRect l="0" t="0" r="0" b="0"/>
            </a:stretch>
          </a:blipFill>
        </p:spPr>
      </p:sp>
      <p:sp>
        <p:nvSpPr>
          <p:cNvPr name="TextBox 6" id="6"/>
          <p:cNvSpPr txBox="true"/>
          <p:nvPr/>
        </p:nvSpPr>
        <p:spPr>
          <a:xfrm rot="0">
            <a:off x="7748395" y="2378840"/>
            <a:ext cx="635238" cy="1109316"/>
          </a:xfrm>
          <a:prstGeom prst="rect">
            <a:avLst/>
          </a:prstGeom>
        </p:spPr>
        <p:txBody>
          <a:bodyPr anchor="t" rtlCol="false" tIns="0" lIns="0" bIns="0" rIns="0">
            <a:spAutoFit/>
          </a:bodyPr>
          <a:lstStyle/>
          <a:p>
            <a:pPr algn="l" marL="0" indent="0" lvl="0">
              <a:lnSpc>
                <a:spcPts val="8632"/>
              </a:lnSpc>
              <a:spcBef>
                <a:spcPct val="0"/>
              </a:spcBef>
            </a:pPr>
            <a:r>
              <a:rPr lang="en-US" sz="7847" spc="-156">
                <a:solidFill>
                  <a:srgbClr val="4A7D63"/>
                </a:solidFill>
                <a:latin typeface="Arbutus Slab"/>
                <a:ea typeface="Arbutus Slab"/>
                <a:cs typeface="Arbutus Slab"/>
                <a:sym typeface="Arbutus Slab"/>
              </a:rPr>
              <a:t>1</a:t>
            </a:r>
          </a:p>
        </p:txBody>
      </p:sp>
      <p:sp>
        <p:nvSpPr>
          <p:cNvPr name="TextBox 7" id="7"/>
          <p:cNvSpPr txBox="true"/>
          <p:nvPr/>
        </p:nvSpPr>
        <p:spPr>
          <a:xfrm rot="0">
            <a:off x="7748395" y="4861309"/>
            <a:ext cx="635238" cy="1109316"/>
          </a:xfrm>
          <a:prstGeom prst="rect">
            <a:avLst/>
          </a:prstGeom>
        </p:spPr>
        <p:txBody>
          <a:bodyPr anchor="t" rtlCol="false" tIns="0" lIns="0" bIns="0" rIns="0">
            <a:spAutoFit/>
          </a:bodyPr>
          <a:lstStyle/>
          <a:p>
            <a:pPr algn="l" marL="0" indent="0" lvl="0">
              <a:lnSpc>
                <a:spcPts val="8632"/>
              </a:lnSpc>
              <a:spcBef>
                <a:spcPct val="0"/>
              </a:spcBef>
            </a:pPr>
            <a:r>
              <a:rPr lang="en-US" sz="7847" spc="-156">
                <a:solidFill>
                  <a:srgbClr val="4A7D63"/>
                </a:solidFill>
                <a:latin typeface="Arbutus Slab"/>
                <a:ea typeface="Arbutus Slab"/>
                <a:cs typeface="Arbutus Slab"/>
                <a:sym typeface="Arbutus Slab"/>
              </a:rPr>
              <a:t>2</a:t>
            </a:r>
          </a:p>
        </p:txBody>
      </p:sp>
      <p:sp>
        <p:nvSpPr>
          <p:cNvPr name="TextBox 8" id="8"/>
          <p:cNvSpPr txBox="true"/>
          <p:nvPr/>
        </p:nvSpPr>
        <p:spPr>
          <a:xfrm rot="0">
            <a:off x="7748395" y="7270240"/>
            <a:ext cx="635238" cy="1109316"/>
          </a:xfrm>
          <a:prstGeom prst="rect">
            <a:avLst/>
          </a:prstGeom>
        </p:spPr>
        <p:txBody>
          <a:bodyPr anchor="t" rtlCol="false" tIns="0" lIns="0" bIns="0" rIns="0">
            <a:spAutoFit/>
          </a:bodyPr>
          <a:lstStyle/>
          <a:p>
            <a:pPr algn="l" marL="0" indent="0" lvl="0">
              <a:lnSpc>
                <a:spcPts val="8632"/>
              </a:lnSpc>
              <a:spcBef>
                <a:spcPct val="0"/>
              </a:spcBef>
            </a:pPr>
            <a:r>
              <a:rPr lang="en-US" sz="7847" spc="-156">
                <a:solidFill>
                  <a:srgbClr val="4A7D63"/>
                </a:solidFill>
                <a:latin typeface="Arbutus Slab"/>
                <a:ea typeface="Arbutus Slab"/>
                <a:cs typeface="Arbutus Slab"/>
                <a:sym typeface="Arbutus Slab"/>
              </a:rPr>
              <a:t>3</a:t>
            </a:r>
          </a:p>
        </p:txBody>
      </p:sp>
      <p:grpSp>
        <p:nvGrpSpPr>
          <p:cNvPr name="Group 9" id="9"/>
          <p:cNvGrpSpPr/>
          <p:nvPr/>
        </p:nvGrpSpPr>
        <p:grpSpPr>
          <a:xfrm rot="0">
            <a:off x="8712687" y="2717207"/>
            <a:ext cx="8692876" cy="1541898"/>
            <a:chOff x="0" y="0"/>
            <a:chExt cx="11590501" cy="2055864"/>
          </a:xfrm>
        </p:grpSpPr>
        <p:sp>
          <p:nvSpPr>
            <p:cNvPr name="TextBox 10" id="10"/>
            <p:cNvSpPr txBox="true"/>
            <p:nvPr/>
          </p:nvSpPr>
          <p:spPr>
            <a:xfrm rot="0">
              <a:off x="0" y="1098931"/>
              <a:ext cx="11590501" cy="956933"/>
            </a:xfrm>
            <a:prstGeom prst="rect">
              <a:avLst/>
            </a:prstGeom>
          </p:spPr>
          <p:txBody>
            <a:bodyPr anchor="t" rtlCol="false" tIns="0" lIns="0" bIns="0" rIns="0">
              <a:spAutoFit/>
            </a:bodyPr>
            <a:lstStyle/>
            <a:p>
              <a:pPr algn="l" marL="457517" indent="-228759" lvl="1">
                <a:lnSpc>
                  <a:spcPts val="2966"/>
                </a:lnSpc>
                <a:spcBef>
                  <a:spcPct val="0"/>
                </a:spcBef>
                <a:buFont typeface="Arial"/>
                <a:buChar char="•"/>
              </a:pPr>
              <a:r>
                <a:rPr lang="en-US" sz="2119" u="none">
                  <a:solidFill>
                    <a:srgbClr val="4A7D63"/>
                  </a:solidFill>
                  <a:latin typeface="Barlow"/>
                  <a:ea typeface="Barlow"/>
                  <a:cs typeface="Barlow"/>
                  <a:sym typeface="Barlow"/>
                </a:rPr>
                <a:t>Old Code: 12-hour format with AM/PM toggle.</a:t>
              </a:r>
            </a:p>
            <a:p>
              <a:pPr algn="l" marL="457517" indent="-228759" lvl="1">
                <a:lnSpc>
                  <a:spcPts val="2966"/>
                </a:lnSpc>
                <a:spcBef>
                  <a:spcPct val="0"/>
                </a:spcBef>
                <a:buFont typeface="Arial"/>
                <a:buChar char="•"/>
              </a:pPr>
              <a:r>
                <a:rPr lang="en-US" sz="2119" u="none">
                  <a:solidFill>
                    <a:srgbClr val="4A7D63"/>
                  </a:solidFill>
                  <a:latin typeface="Barlow"/>
                  <a:ea typeface="Barlow"/>
                  <a:cs typeface="Barlow"/>
                  <a:sym typeface="Barlow"/>
                </a:rPr>
                <a:t>New Code: 24-hour format (goes from 0 to 23).</a:t>
              </a:r>
            </a:p>
          </p:txBody>
        </p:sp>
        <p:sp>
          <p:nvSpPr>
            <p:cNvPr name="TextBox 11" id="11"/>
            <p:cNvSpPr txBox="true"/>
            <p:nvPr/>
          </p:nvSpPr>
          <p:spPr>
            <a:xfrm rot="0">
              <a:off x="0" y="38100"/>
              <a:ext cx="11590501" cy="794131"/>
            </a:xfrm>
            <a:prstGeom prst="rect">
              <a:avLst/>
            </a:prstGeom>
          </p:spPr>
          <p:txBody>
            <a:bodyPr anchor="t" rtlCol="false" tIns="0" lIns="0" bIns="0" rIns="0">
              <a:spAutoFit/>
            </a:bodyPr>
            <a:lstStyle/>
            <a:p>
              <a:pPr algn="l" marL="0" indent="0" lvl="0">
                <a:lnSpc>
                  <a:spcPts val="4562"/>
                </a:lnSpc>
                <a:spcBef>
                  <a:spcPct val="0"/>
                </a:spcBef>
              </a:pPr>
              <a:r>
                <a:rPr lang="en-US" sz="4147" spc="-82" u="none">
                  <a:solidFill>
                    <a:srgbClr val="4A7D63"/>
                  </a:solidFill>
                  <a:latin typeface="Arbutus Slab"/>
                  <a:ea typeface="Arbutus Slab"/>
                  <a:cs typeface="Arbutus Slab"/>
                  <a:sym typeface="Arbutus Slab"/>
                </a:rPr>
                <a:t>Time Format:</a:t>
              </a:r>
            </a:p>
          </p:txBody>
        </p:sp>
      </p:grpSp>
      <p:grpSp>
        <p:nvGrpSpPr>
          <p:cNvPr name="Group 12" id="12"/>
          <p:cNvGrpSpPr/>
          <p:nvPr/>
        </p:nvGrpSpPr>
        <p:grpSpPr>
          <a:xfrm rot="0">
            <a:off x="8566424" y="5143500"/>
            <a:ext cx="8692876" cy="1913350"/>
            <a:chOff x="0" y="0"/>
            <a:chExt cx="11590501" cy="2551134"/>
          </a:xfrm>
        </p:grpSpPr>
        <p:sp>
          <p:nvSpPr>
            <p:cNvPr name="TextBox 13" id="13"/>
            <p:cNvSpPr txBox="true"/>
            <p:nvPr/>
          </p:nvSpPr>
          <p:spPr>
            <a:xfrm rot="0">
              <a:off x="0" y="1098931"/>
              <a:ext cx="11590501" cy="1452203"/>
            </a:xfrm>
            <a:prstGeom prst="rect">
              <a:avLst/>
            </a:prstGeom>
          </p:spPr>
          <p:txBody>
            <a:bodyPr anchor="t" rtlCol="false" tIns="0" lIns="0" bIns="0" rIns="0">
              <a:spAutoFit/>
            </a:bodyPr>
            <a:lstStyle/>
            <a:p>
              <a:pPr algn="l" marL="457709" indent="-228854" lvl="1">
                <a:lnSpc>
                  <a:spcPts val="2968"/>
                </a:lnSpc>
                <a:spcBef>
                  <a:spcPct val="0"/>
                </a:spcBef>
                <a:buFont typeface="Arial"/>
                <a:buChar char="•"/>
              </a:pPr>
              <a:r>
                <a:rPr lang="en-US" sz="2120" u="none">
                  <a:solidFill>
                    <a:srgbClr val="4A7D63"/>
                  </a:solidFill>
                  <a:latin typeface="Barlow"/>
                  <a:ea typeface="Barlow"/>
                  <a:cs typeface="Barlow"/>
                  <a:sym typeface="Barlow"/>
                </a:rPr>
                <a:t>Old Code: Buttons for adjusting hours, minutes, and toggling AM/PM.</a:t>
              </a:r>
            </a:p>
            <a:p>
              <a:pPr algn="l" marL="457709" indent="-228854" lvl="1">
                <a:lnSpc>
                  <a:spcPts val="2968"/>
                </a:lnSpc>
                <a:spcBef>
                  <a:spcPct val="0"/>
                </a:spcBef>
                <a:buFont typeface="Arial"/>
                <a:buChar char="•"/>
              </a:pPr>
              <a:r>
                <a:rPr lang="en-US" sz="2120" u="none">
                  <a:solidFill>
                    <a:srgbClr val="4A7D63"/>
                  </a:solidFill>
                  <a:latin typeface="Barlow"/>
                  <a:ea typeface="Barlow"/>
                  <a:cs typeface="Barlow"/>
                  <a:sym typeface="Barlow"/>
                </a:rPr>
                <a:t>New Code: Buttons for adjusting hours, minutes, and resetting seconds. No AM/PM toggle.</a:t>
              </a:r>
            </a:p>
          </p:txBody>
        </p:sp>
        <p:sp>
          <p:nvSpPr>
            <p:cNvPr name="TextBox 14" id="14"/>
            <p:cNvSpPr txBox="true"/>
            <p:nvPr/>
          </p:nvSpPr>
          <p:spPr>
            <a:xfrm rot="0">
              <a:off x="0" y="38100"/>
              <a:ext cx="11590501" cy="794131"/>
            </a:xfrm>
            <a:prstGeom prst="rect">
              <a:avLst/>
            </a:prstGeom>
          </p:spPr>
          <p:txBody>
            <a:bodyPr anchor="t" rtlCol="false" tIns="0" lIns="0" bIns="0" rIns="0">
              <a:spAutoFit/>
            </a:bodyPr>
            <a:lstStyle/>
            <a:p>
              <a:pPr algn="l" marL="0" indent="0" lvl="0">
                <a:lnSpc>
                  <a:spcPts val="4562"/>
                </a:lnSpc>
                <a:spcBef>
                  <a:spcPct val="0"/>
                </a:spcBef>
              </a:pPr>
              <a:r>
                <a:rPr lang="en-US" sz="4147" spc="-82">
                  <a:solidFill>
                    <a:srgbClr val="4A7D63"/>
                  </a:solidFill>
                  <a:latin typeface="Arbutus Slab"/>
                  <a:ea typeface="Arbutus Slab"/>
                  <a:cs typeface="Arbutus Slab"/>
                  <a:sym typeface="Arbutus Slab"/>
                </a:rPr>
                <a:t>B</a:t>
              </a:r>
              <a:r>
                <a:rPr lang="en-US" sz="4147" spc="-82" u="none">
                  <a:solidFill>
                    <a:srgbClr val="4A7D63"/>
                  </a:solidFill>
                  <a:latin typeface="Arbutus Slab"/>
                  <a:ea typeface="Arbutus Slab"/>
                  <a:cs typeface="Arbutus Slab"/>
                  <a:sym typeface="Arbutus Slab"/>
                </a:rPr>
                <a:t>utton Handling:</a:t>
              </a:r>
            </a:p>
          </p:txBody>
        </p:sp>
      </p:grpSp>
      <p:sp>
        <p:nvSpPr>
          <p:cNvPr name="AutoShape 15" id="15"/>
          <p:cNvSpPr/>
          <p:nvPr/>
        </p:nvSpPr>
        <p:spPr>
          <a:xfrm rot="0">
            <a:off x="7748395" y="4150099"/>
            <a:ext cx="13186450" cy="0"/>
          </a:xfrm>
          <a:prstGeom prst="line">
            <a:avLst/>
          </a:prstGeom>
          <a:ln cap="rnd" w="9525">
            <a:solidFill>
              <a:srgbClr val="D3EEE0"/>
            </a:solidFill>
            <a:prstDash val="solid"/>
            <a:headEnd type="none" len="sm" w="sm"/>
            <a:tailEnd type="none" len="sm" w="sm"/>
          </a:ln>
        </p:spPr>
      </p:sp>
      <p:sp>
        <p:nvSpPr>
          <p:cNvPr name="AutoShape 16" id="16"/>
          <p:cNvSpPr/>
          <p:nvPr/>
        </p:nvSpPr>
        <p:spPr>
          <a:xfrm rot="0">
            <a:off x="7748395" y="1623048"/>
            <a:ext cx="12999570" cy="0"/>
          </a:xfrm>
          <a:prstGeom prst="line">
            <a:avLst/>
          </a:prstGeom>
          <a:ln cap="rnd" w="9525">
            <a:solidFill>
              <a:srgbClr val="D3EEE0"/>
            </a:solidFill>
            <a:prstDash val="solid"/>
            <a:headEnd type="none" len="sm" w="sm"/>
            <a:tailEnd type="none" len="sm" w="sm"/>
          </a:ln>
        </p:spPr>
      </p:sp>
      <p:sp>
        <p:nvSpPr>
          <p:cNvPr name="AutoShape 17" id="17"/>
          <p:cNvSpPr/>
          <p:nvPr/>
        </p:nvSpPr>
        <p:spPr>
          <a:xfrm rot="0">
            <a:off x="7748395" y="6587986"/>
            <a:ext cx="13440897" cy="0"/>
          </a:xfrm>
          <a:prstGeom prst="line">
            <a:avLst/>
          </a:prstGeom>
          <a:ln cap="rnd" w="9525">
            <a:solidFill>
              <a:srgbClr val="D3EEE0"/>
            </a:solidFill>
            <a:prstDash val="solid"/>
            <a:headEnd type="none" len="sm" w="sm"/>
            <a:tailEnd type="none" len="sm" w="sm"/>
          </a:ln>
        </p:spPr>
      </p:sp>
      <p:sp>
        <p:nvSpPr>
          <p:cNvPr name="AutoShape 18" id="18"/>
          <p:cNvSpPr/>
          <p:nvPr/>
        </p:nvSpPr>
        <p:spPr>
          <a:xfrm>
            <a:off x="7753157" y="1768199"/>
            <a:ext cx="0" cy="8663952"/>
          </a:xfrm>
          <a:prstGeom prst="line">
            <a:avLst/>
          </a:prstGeom>
          <a:ln cap="rnd" w="9525">
            <a:solidFill>
              <a:srgbClr val="D3EEE0"/>
            </a:solidFill>
            <a:prstDash val="solid"/>
            <a:headEnd type="none" len="sm" w="sm"/>
            <a:tailEnd type="none" len="sm" w="sm"/>
          </a:ln>
        </p:spPr>
      </p:sp>
      <p:sp>
        <p:nvSpPr>
          <p:cNvPr name="Freeform 19" id="19"/>
          <p:cNvSpPr/>
          <p:nvPr/>
        </p:nvSpPr>
        <p:spPr>
          <a:xfrm flipH="false" flipV="true" rot="1941493">
            <a:off x="16005286" y="-1002203"/>
            <a:ext cx="3190565" cy="3106812"/>
          </a:xfrm>
          <a:custGeom>
            <a:avLst/>
            <a:gdLst/>
            <a:ahLst/>
            <a:cxnLst/>
            <a:rect r="r" b="b" t="t" l="l"/>
            <a:pathLst>
              <a:path h="3106812" w="3190565">
                <a:moveTo>
                  <a:pt x="0" y="3106812"/>
                </a:moveTo>
                <a:lnTo>
                  <a:pt x="3190564" y="3106812"/>
                </a:lnTo>
                <a:lnTo>
                  <a:pt x="3190564" y="0"/>
                </a:lnTo>
                <a:lnTo>
                  <a:pt x="0" y="0"/>
                </a:lnTo>
                <a:lnTo>
                  <a:pt x="0" y="3106812"/>
                </a:lnTo>
                <a:close/>
              </a:path>
            </a:pathLst>
          </a:custGeom>
          <a:blipFill>
            <a:blip r:embed="rId6"/>
            <a:stretch>
              <a:fillRect l="0" t="0" r="0" b="0"/>
            </a:stretch>
          </a:blipFill>
        </p:spPr>
      </p:sp>
      <p:sp>
        <p:nvSpPr>
          <p:cNvPr name="TextBox 20" id="20"/>
          <p:cNvSpPr txBox="true"/>
          <p:nvPr/>
        </p:nvSpPr>
        <p:spPr>
          <a:xfrm rot="0">
            <a:off x="1028700" y="3089783"/>
            <a:ext cx="5784164" cy="3997624"/>
          </a:xfrm>
          <a:prstGeom prst="rect">
            <a:avLst/>
          </a:prstGeom>
        </p:spPr>
        <p:txBody>
          <a:bodyPr anchor="t" rtlCol="false" tIns="0" lIns="0" bIns="0" rIns="0">
            <a:spAutoFit/>
          </a:bodyPr>
          <a:lstStyle/>
          <a:p>
            <a:pPr algn="l" marL="0" indent="0" lvl="0">
              <a:lnSpc>
                <a:spcPts val="10475"/>
              </a:lnSpc>
              <a:spcBef>
                <a:spcPct val="0"/>
              </a:spcBef>
            </a:pPr>
            <a:r>
              <a:rPr lang="en-US" sz="9523" spc="-190" u="none">
                <a:solidFill>
                  <a:srgbClr val="34624B"/>
                </a:solidFill>
                <a:latin typeface="Arbutus Slab"/>
                <a:ea typeface="Arbutus Slab"/>
                <a:cs typeface="Arbutus Slab"/>
                <a:sym typeface="Arbutus Slab"/>
              </a:rPr>
              <a:t>Problem statement of project</a:t>
            </a:r>
          </a:p>
        </p:txBody>
      </p:sp>
      <p:grpSp>
        <p:nvGrpSpPr>
          <p:cNvPr name="Group 21" id="21"/>
          <p:cNvGrpSpPr/>
          <p:nvPr/>
        </p:nvGrpSpPr>
        <p:grpSpPr>
          <a:xfrm rot="0">
            <a:off x="8712687" y="7549818"/>
            <a:ext cx="8692876" cy="1483986"/>
            <a:chOff x="0" y="0"/>
            <a:chExt cx="11590501" cy="1978648"/>
          </a:xfrm>
        </p:grpSpPr>
        <p:sp>
          <p:nvSpPr>
            <p:cNvPr name="TextBox 22" id="22"/>
            <p:cNvSpPr txBox="true"/>
            <p:nvPr/>
          </p:nvSpPr>
          <p:spPr>
            <a:xfrm rot="0">
              <a:off x="0" y="1021716"/>
              <a:ext cx="11590501" cy="956933"/>
            </a:xfrm>
            <a:prstGeom prst="rect">
              <a:avLst/>
            </a:prstGeom>
          </p:spPr>
          <p:txBody>
            <a:bodyPr anchor="t" rtlCol="false" tIns="0" lIns="0" bIns="0" rIns="0">
              <a:spAutoFit/>
            </a:bodyPr>
            <a:lstStyle/>
            <a:p>
              <a:pPr algn="l" marL="457517" indent="-228759" lvl="1">
                <a:lnSpc>
                  <a:spcPts val="2966"/>
                </a:lnSpc>
                <a:spcBef>
                  <a:spcPct val="0"/>
                </a:spcBef>
                <a:buFont typeface="Arial"/>
                <a:buChar char="•"/>
              </a:pPr>
              <a:r>
                <a:rPr lang="en-US" sz="2119" u="none">
                  <a:solidFill>
                    <a:srgbClr val="4A7D63"/>
                  </a:solidFill>
                  <a:latin typeface="Barlow"/>
                  <a:ea typeface="Barlow"/>
                  <a:cs typeface="Barlow"/>
                  <a:sym typeface="Barlow"/>
                </a:rPr>
                <a:t>Old Code: Seconds, minutes, and hours reset as needed.</a:t>
              </a:r>
            </a:p>
            <a:p>
              <a:pPr algn="l" marL="457517" indent="-228759" lvl="1">
                <a:lnSpc>
                  <a:spcPts val="2966"/>
                </a:lnSpc>
                <a:spcBef>
                  <a:spcPct val="0"/>
                </a:spcBef>
                <a:buFont typeface="Arial"/>
                <a:buChar char="•"/>
              </a:pPr>
              <a:r>
                <a:rPr lang="en-US" sz="2119" u="none">
                  <a:solidFill>
                    <a:srgbClr val="4A7D63"/>
                  </a:solidFill>
                  <a:latin typeface="Barlow"/>
                  <a:ea typeface="Barlow"/>
                  <a:cs typeface="Barlow"/>
                  <a:sym typeface="Barlow"/>
                </a:rPr>
                <a:t>New Code: Only resets seconds (doesn't reset hours or minutes).</a:t>
              </a:r>
            </a:p>
          </p:txBody>
        </p:sp>
        <p:sp>
          <p:nvSpPr>
            <p:cNvPr name="TextBox 23" id="23"/>
            <p:cNvSpPr txBox="true"/>
            <p:nvPr/>
          </p:nvSpPr>
          <p:spPr>
            <a:xfrm rot="0">
              <a:off x="0" y="38100"/>
              <a:ext cx="11590501" cy="794131"/>
            </a:xfrm>
            <a:prstGeom prst="rect">
              <a:avLst/>
            </a:prstGeom>
          </p:spPr>
          <p:txBody>
            <a:bodyPr anchor="t" rtlCol="false" tIns="0" lIns="0" bIns="0" rIns="0">
              <a:spAutoFit/>
            </a:bodyPr>
            <a:lstStyle/>
            <a:p>
              <a:pPr algn="l" marL="0" indent="0" lvl="0">
                <a:lnSpc>
                  <a:spcPts val="4562"/>
                </a:lnSpc>
                <a:spcBef>
                  <a:spcPct val="0"/>
                </a:spcBef>
              </a:pPr>
              <a:r>
                <a:rPr lang="en-US" sz="4147" spc="-82" u="none">
                  <a:solidFill>
                    <a:srgbClr val="4A7D63"/>
                  </a:solidFill>
                  <a:latin typeface="Arbutus Slab"/>
                  <a:ea typeface="Arbutus Slab"/>
                  <a:cs typeface="Arbutus Slab"/>
                  <a:sym typeface="Arbutus Slab"/>
                </a:rPr>
                <a:t>Full Reset: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descr="Watercolor Boho Decorative Leaves"/>
          <p:cNvSpPr/>
          <p:nvPr/>
        </p:nvSpPr>
        <p:spPr>
          <a:xfrm flipH="true" flipV="false" rot="-2235223">
            <a:off x="-1196713" y="8478717"/>
            <a:ext cx="3916596" cy="4790943"/>
          </a:xfrm>
          <a:custGeom>
            <a:avLst/>
            <a:gdLst/>
            <a:ahLst/>
            <a:cxnLst/>
            <a:rect r="r" b="b" t="t" l="l"/>
            <a:pathLst>
              <a:path h="4790943" w="3916596">
                <a:moveTo>
                  <a:pt x="3916595" y="0"/>
                </a:moveTo>
                <a:lnTo>
                  <a:pt x="0" y="0"/>
                </a:lnTo>
                <a:lnTo>
                  <a:pt x="0" y="4790943"/>
                </a:lnTo>
                <a:lnTo>
                  <a:pt x="3916595" y="4790943"/>
                </a:lnTo>
                <a:lnTo>
                  <a:pt x="3916595" y="0"/>
                </a:lnTo>
                <a:close/>
              </a:path>
            </a:pathLst>
          </a:custGeom>
          <a:blipFill>
            <a:blip r:embed="rId3"/>
            <a:stretch>
              <a:fillRect l="0" t="0" r="0" b="0"/>
            </a:stretch>
          </a:blipFill>
        </p:spPr>
      </p:sp>
      <p:sp>
        <p:nvSpPr>
          <p:cNvPr name="Freeform 4" id="4" descr="Watercolor Leaves Illustration"/>
          <p:cNvSpPr/>
          <p:nvPr/>
        </p:nvSpPr>
        <p:spPr>
          <a:xfrm flipH="false" flipV="false" rot="0">
            <a:off x="1829343" y="903380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4"/>
            <a:stretch>
              <a:fillRect l="0" t="0" r="0" b="0"/>
            </a:stretch>
          </a:blipFill>
        </p:spPr>
      </p:sp>
      <p:sp>
        <p:nvSpPr>
          <p:cNvPr name="Freeform 5" id="5"/>
          <p:cNvSpPr/>
          <p:nvPr/>
        </p:nvSpPr>
        <p:spPr>
          <a:xfrm flipH="false" flipV="false" rot="0">
            <a:off x="-1107559"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5"/>
            <a:stretch>
              <a:fillRect l="0" t="0" r="0" b="0"/>
            </a:stretch>
          </a:blipFill>
        </p:spPr>
      </p:sp>
      <p:sp>
        <p:nvSpPr>
          <p:cNvPr name="Freeform 6" id="6" descr="Watercolor Flowering Plant"/>
          <p:cNvSpPr/>
          <p:nvPr/>
        </p:nvSpPr>
        <p:spPr>
          <a:xfrm flipH="false" flipV="true" rot="1941493">
            <a:off x="16005286" y="-1002203"/>
            <a:ext cx="3190565" cy="3106812"/>
          </a:xfrm>
          <a:custGeom>
            <a:avLst/>
            <a:gdLst/>
            <a:ahLst/>
            <a:cxnLst/>
            <a:rect r="r" b="b" t="t" l="l"/>
            <a:pathLst>
              <a:path h="3106812" w="3190565">
                <a:moveTo>
                  <a:pt x="0" y="3106812"/>
                </a:moveTo>
                <a:lnTo>
                  <a:pt x="3190564" y="3106812"/>
                </a:lnTo>
                <a:lnTo>
                  <a:pt x="3190564" y="0"/>
                </a:lnTo>
                <a:lnTo>
                  <a:pt x="0" y="0"/>
                </a:lnTo>
                <a:lnTo>
                  <a:pt x="0" y="3106812"/>
                </a:lnTo>
                <a:close/>
              </a:path>
            </a:pathLst>
          </a:custGeom>
          <a:blipFill>
            <a:blip r:embed="rId6"/>
            <a:stretch>
              <a:fillRect l="0" t="0" r="0" b="0"/>
            </a:stretch>
          </a:blipFill>
        </p:spPr>
      </p:sp>
      <p:sp>
        <p:nvSpPr>
          <p:cNvPr name="TextBox 7" id="7"/>
          <p:cNvSpPr txBox="true"/>
          <p:nvPr/>
        </p:nvSpPr>
        <p:spPr>
          <a:xfrm rot="0">
            <a:off x="3591397" y="1138849"/>
            <a:ext cx="11105205" cy="1614873"/>
          </a:xfrm>
          <a:prstGeom prst="rect">
            <a:avLst/>
          </a:prstGeom>
        </p:spPr>
        <p:txBody>
          <a:bodyPr anchor="t" rtlCol="false" tIns="0" lIns="0" bIns="0" rIns="0">
            <a:spAutoFit/>
          </a:bodyPr>
          <a:lstStyle/>
          <a:p>
            <a:pPr algn="ctr" marL="0" indent="0" lvl="0">
              <a:lnSpc>
                <a:spcPts val="6202"/>
              </a:lnSpc>
            </a:pPr>
            <a:r>
              <a:rPr lang="en-US" sz="6202" spc="-124">
                <a:solidFill>
                  <a:srgbClr val="34624B"/>
                </a:solidFill>
                <a:latin typeface="Arbutus Slab"/>
                <a:ea typeface="Arbutus Slab"/>
                <a:cs typeface="Arbutus Slab"/>
                <a:sym typeface="Arbutus Slab"/>
              </a:rPr>
              <a:t>Future work and Improvement</a:t>
            </a:r>
          </a:p>
        </p:txBody>
      </p:sp>
      <p:grpSp>
        <p:nvGrpSpPr>
          <p:cNvPr name="Group 8" id="8"/>
          <p:cNvGrpSpPr/>
          <p:nvPr/>
        </p:nvGrpSpPr>
        <p:grpSpPr>
          <a:xfrm rot="0">
            <a:off x="2945490" y="3464292"/>
            <a:ext cx="5523675" cy="1522205"/>
            <a:chOff x="0" y="0"/>
            <a:chExt cx="7364900" cy="2029607"/>
          </a:xfrm>
        </p:grpSpPr>
        <p:sp>
          <p:nvSpPr>
            <p:cNvPr name="TextBox 9" id="9"/>
            <p:cNvSpPr txBox="true"/>
            <p:nvPr/>
          </p:nvSpPr>
          <p:spPr>
            <a:xfrm rot="0">
              <a:off x="0" y="-28575"/>
              <a:ext cx="7364900" cy="524708"/>
            </a:xfrm>
            <a:prstGeom prst="rect">
              <a:avLst/>
            </a:prstGeom>
          </p:spPr>
          <p:txBody>
            <a:bodyPr anchor="t" rtlCol="false" tIns="0" lIns="0" bIns="0" rIns="0">
              <a:spAutoFit/>
            </a:bodyPr>
            <a:lstStyle/>
            <a:p>
              <a:pPr algn="l">
                <a:lnSpc>
                  <a:spcPts val="3154"/>
                </a:lnSpc>
              </a:pPr>
              <a:r>
                <a:rPr lang="en-US" sz="2445" b="true">
                  <a:solidFill>
                    <a:srgbClr val="4A7D63"/>
                  </a:solidFill>
                  <a:latin typeface="Barlow Bold"/>
                  <a:ea typeface="Barlow Bold"/>
                  <a:cs typeface="Barlow Bold"/>
                  <a:sym typeface="Barlow Bold"/>
                </a:rPr>
                <a:t>1.</a:t>
              </a:r>
              <a:r>
                <a:rPr lang="en-US" b="true" sz="2445">
                  <a:solidFill>
                    <a:srgbClr val="4A7D63"/>
                  </a:solidFill>
                  <a:latin typeface="Barlow Bold"/>
                  <a:ea typeface="Barlow Bold"/>
                  <a:cs typeface="Barlow Bold"/>
                  <a:sym typeface="Barlow Bold"/>
                </a:rPr>
                <a:t>Problems with Logic Gates</a:t>
              </a:r>
            </a:p>
          </p:txBody>
        </p:sp>
        <p:sp>
          <p:nvSpPr>
            <p:cNvPr name="TextBox 10" id="10"/>
            <p:cNvSpPr txBox="true"/>
            <p:nvPr/>
          </p:nvSpPr>
          <p:spPr>
            <a:xfrm rot="0">
              <a:off x="0" y="757956"/>
              <a:ext cx="7364900" cy="1271651"/>
            </a:xfrm>
            <a:prstGeom prst="rect">
              <a:avLst/>
            </a:prstGeom>
          </p:spPr>
          <p:txBody>
            <a:bodyPr anchor="t" rtlCol="false" tIns="0" lIns="0" bIns="0" rIns="0">
              <a:spAutoFit/>
            </a:bodyPr>
            <a:lstStyle/>
            <a:p>
              <a:pPr algn="l" marL="0" indent="0" lvl="0">
                <a:lnSpc>
                  <a:spcPts val="2556"/>
                </a:lnSpc>
              </a:pPr>
              <a:r>
                <a:rPr lang="en-US" sz="1826">
                  <a:solidFill>
                    <a:srgbClr val="4A7D63"/>
                  </a:solidFill>
                  <a:latin typeface="Barlow"/>
                  <a:ea typeface="Barlow"/>
                  <a:cs typeface="Barlow"/>
                  <a:sym typeface="Barlow"/>
                </a:rPr>
                <a:t>At first, we had trouble setting up the logic gates correctly. It took us time to understand how to make the right connections and get the expected results.</a:t>
              </a:r>
            </a:p>
          </p:txBody>
        </p:sp>
      </p:grpSp>
      <p:grpSp>
        <p:nvGrpSpPr>
          <p:cNvPr name="Group 11" id="11"/>
          <p:cNvGrpSpPr/>
          <p:nvPr/>
        </p:nvGrpSpPr>
        <p:grpSpPr>
          <a:xfrm rot="0">
            <a:off x="2945490" y="6474192"/>
            <a:ext cx="5523675" cy="1522205"/>
            <a:chOff x="0" y="0"/>
            <a:chExt cx="7364900" cy="2029607"/>
          </a:xfrm>
        </p:grpSpPr>
        <p:sp>
          <p:nvSpPr>
            <p:cNvPr name="TextBox 12" id="12"/>
            <p:cNvSpPr txBox="true"/>
            <p:nvPr/>
          </p:nvSpPr>
          <p:spPr>
            <a:xfrm rot="0">
              <a:off x="0" y="-28575"/>
              <a:ext cx="7364900" cy="524708"/>
            </a:xfrm>
            <a:prstGeom prst="rect">
              <a:avLst/>
            </a:prstGeom>
          </p:spPr>
          <p:txBody>
            <a:bodyPr anchor="t" rtlCol="false" tIns="0" lIns="0" bIns="0" rIns="0">
              <a:spAutoFit/>
            </a:bodyPr>
            <a:lstStyle/>
            <a:p>
              <a:pPr algn="l" marL="0" indent="0" lvl="0">
                <a:lnSpc>
                  <a:spcPts val="3154"/>
                </a:lnSpc>
              </a:pPr>
              <a:r>
                <a:rPr lang="en-US" b="true" sz="2445">
                  <a:solidFill>
                    <a:srgbClr val="4A7D63"/>
                  </a:solidFill>
                  <a:latin typeface="Barlow Bold"/>
                  <a:ea typeface="Barlow Bold"/>
                  <a:cs typeface="Barlow Bold"/>
                  <a:sym typeface="Barlow Bold"/>
                </a:rPr>
                <a:t>3. Pushbutton Confusion</a:t>
              </a:r>
            </a:p>
          </p:txBody>
        </p:sp>
        <p:sp>
          <p:nvSpPr>
            <p:cNvPr name="TextBox 13" id="13"/>
            <p:cNvSpPr txBox="true"/>
            <p:nvPr/>
          </p:nvSpPr>
          <p:spPr>
            <a:xfrm rot="0">
              <a:off x="0" y="757956"/>
              <a:ext cx="7364900" cy="1271651"/>
            </a:xfrm>
            <a:prstGeom prst="rect">
              <a:avLst/>
            </a:prstGeom>
          </p:spPr>
          <p:txBody>
            <a:bodyPr anchor="t" rtlCol="false" tIns="0" lIns="0" bIns="0" rIns="0">
              <a:spAutoFit/>
            </a:bodyPr>
            <a:lstStyle/>
            <a:p>
              <a:pPr algn="l" marL="0" indent="0" lvl="0">
                <a:lnSpc>
                  <a:spcPts val="2556"/>
                </a:lnSpc>
              </a:pPr>
              <a:r>
                <a:rPr lang="en-US" sz="1826">
                  <a:solidFill>
                    <a:srgbClr val="4A7D63"/>
                  </a:solidFill>
                  <a:latin typeface="Barlow"/>
                  <a:ea typeface="Barlow"/>
                  <a:cs typeface="Barlow"/>
                  <a:sym typeface="Barlow"/>
                </a:rPr>
                <a:t>We started with 2-pin pushbuttons, which were hard to wire correctly. Later, we switched to 4-pin buttons, which were easier to connect and gave better results.</a:t>
              </a:r>
            </a:p>
          </p:txBody>
        </p:sp>
      </p:grpSp>
      <p:grpSp>
        <p:nvGrpSpPr>
          <p:cNvPr name="Group 14" id="14"/>
          <p:cNvGrpSpPr/>
          <p:nvPr/>
        </p:nvGrpSpPr>
        <p:grpSpPr>
          <a:xfrm rot="0">
            <a:off x="10698840" y="3464292"/>
            <a:ext cx="5523675" cy="1846055"/>
            <a:chOff x="0" y="0"/>
            <a:chExt cx="7364900" cy="2461407"/>
          </a:xfrm>
        </p:grpSpPr>
        <p:sp>
          <p:nvSpPr>
            <p:cNvPr name="TextBox 15" id="15"/>
            <p:cNvSpPr txBox="true"/>
            <p:nvPr/>
          </p:nvSpPr>
          <p:spPr>
            <a:xfrm rot="0">
              <a:off x="0" y="-28575"/>
              <a:ext cx="7364900" cy="524708"/>
            </a:xfrm>
            <a:prstGeom prst="rect">
              <a:avLst/>
            </a:prstGeom>
          </p:spPr>
          <p:txBody>
            <a:bodyPr anchor="t" rtlCol="false" tIns="0" lIns="0" bIns="0" rIns="0">
              <a:spAutoFit/>
            </a:bodyPr>
            <a:lstStyle/>
            <a:p>
              <a:pPr algn="l" marL="0" indent="0" lvl="0">
                <a:lnSpc>
                  <a:spcPts val="3154"/>
                </a:lnSpc>
              </a:pPr>
              <a:r>
                <a:rPr lang="en-US" b="true" sz="2445">
                  <a:solidFill>
                    <a:srgbClr val="4A7D63"/>
                  </a:solidFill>
                  <a:latin typeface="Barlow Bold"/>
                  <a:ea typeface="Barlow Bold"/>
                  <a:cs typeface="Barlow Bold"/>
                  <a:sym typeface="Barlow Bold"/>
                </a:rPr>
                <a:t>2. Components Burning in Tinkercad</a:t>
              </a:r>
            </a:p>
          </p:txBody>
        </p:sp>
        <p:sp>
          <p:nvSpPr>
            <p:cNvPr name="TextBox 16" id="16"/>
            <p:cNvSpPr txBox="true"/>
            <p:nvPr/>
          </p:nvSpPr>
          <p:spPr>
            <a:xfrm rot="0">
              <a:off x="0" y="757956"/>
              <a:ext cx="7364900" cy="1703451"/>
            </a:xfrm>
            <a:prstGeom prst="rect">
              <a:avLst/>
            </a:prstGeom>
          </p:spPr>
          <p:txBody>
            <a:bodyPr anchor="t" rtlCol="false" tIns="0" lIns="0" bIns="0" rIns="0">
              <a:spAutoFit/>
            </a:bodyPr>
            <a:lstStyle/>
            <a:p>
              <a:pPr algn="l" marL="0" indent="0" lvl="0">
                <a:lnSpc>
                  <a:spcPts val="2556"/>
                </a:lnSpc>
              </a:pPr>
              <a:r>
                <a:rPr lang="en-US" sz="1826">
                  <a:solidFill>
                    <a:srgbClr val="4A7D63"/>
                  </a:solidFill>
                  <a:latin typeface="Barlow"/>
                  <a:ea typeface="Barlow"/>
                  <a:cs typeface="Barlow"/>
                  <a:sym typeface="Barlow"/>
                </a:rPr>
                <a:t>While testing the circuit on Tinkercad, some parts kept "burning" or not working properly. This was usually because of wrong connections or voltage issues, and we had to fix the wiring many times.</a:t>
              </a:r>
            </a:p>
          </p:txBody>
        </p:sp>
      </p:grpSp>
      <p:grpSp>
        <p:nvGrpSpPr>
          <p:cNvPr name="Group 17" id="17"/>
          <p:cNvGrpSpPr/>
          <p:nvPr/>
        </p:nvGrpSpPr>
        <p:grpSpPr>
          <a:xfrm rot="0">
            <a:off x="10698840" y="6474192"/>
            <a:ext cx="5523675" cy="1846055"/>
            <a:chOff x="0" y="0"/>
            <a:chExt cx="7364900" cy="2461407"/>
          </a:xfrm>
        </p:grpSpPr>
        <p:sp>
          <p:nvSpPr>
            <p:cNvPr name="TextBox 18" id="18"/>
            <p:cNvSpPr txBox="true"/>
            <p:nvPr/>
          </p:nvSpPr>
          <p:spPr>
            <a:xfrm rot="0">
              <a:off x="0" y="-28575"/>
              <a:ext cx="7364900" cy="524708"/>
            </a:xfrm>
            <a:prstGeom prst="rect">
              <a:avLst/>
            </a:prstGeom>
          </p:spPr>
          <p:txBody>
            <a:bodyPr anchor="t" rtlCol="false" tIns="0" lIns="0" bIns="0" rIns="0">
              <a:spAutoFit/>
            </a:bodyPr>
            <a:lstStyle/>
            <a:p>
              <a:pPr algn="l" marL="0" indent="0" lvl="0">
                <a:lnSpc>
                  <a:spcPts val="3154"/>
                </a:lnSpc>
              </a:pPr>
              <a:r>
                <a:rPr lang="en-US" b="true" sz="2445">
                  <a:solidFill>
                    <a:srgbClr val="4A7D63"/>
                  </a:solidFill>
                  <a:latin typeface="Barlow Bold"/>
                  <a:ea typeface="Barlow Bold"/>
                  <a:cs typeface="Barlow Bold"/>
                  <a:sym typeface="Barlow Bold"/>
                </a:rPr>
                <a:t>4 . Using a Regular LCD Instead of I2C</a:t>
              </a:r>
            </a:p>
          </p:txBody>
        </p:sp>
        <p:sp>
          <p:nvSpPr>
            <p:cNvPr name="TextBox 19" id="19"/>
            <p:cNvSpPr txBox="true"/>
            <p:nvPr/>
          </p:nvSpPr>
          <p:spPr>
            <a:xfrm rot="0">
              <a:off x="0" y="757956"/>
              <a:ext cx="7364900" cy="1703451"/>
            </a:xfrm>
            <a:prstGeom prst="rect">
              <a:avLst/>
            </a:prstGeom>
          </p:spPr>
          <p:txBody>
            <a:bodyPr anchor="t" rtlCol="false" tIns="0" lIns="0" bIns="0" rIns="0">
              <a:spAutoFit/>
            </a:bodyPr>
            <a:lstStyle/>
            <a:p>
              <a:pPr algn="l" marL="0" indent="0" lvl="0">
                <a:lnSpc>
                  <a:spcPts val="2556"/>
                </a:lnSpc>
              </a:pPr>
              <a:r>
                <a:rPr lang="en-US" sz="1826">
                  <a:solidFill>
                    <a:srgbClr val="4A7D63"/>
                  </a:solidFill>
                  <a:latin typeface="Barlow"/>
                  <a:ea typeface="Barlow"/>
                  <a:cs typeface="Barlow"/>
                  <a:sym typeface="Barlow"/>
                </a:rPr>
                <a:t>We chose a normal 16x2 LCD instead of an I2C one to have more control over the display. But this meant using more wires and Arduino pins, which made the setup harder to manage.</a:t>
              </a:r>
            </a:p>
          </p:txBody>
        </p:sp>
      </p:grpSp>
      <p:sp>
        <p:nvSpPr>
          <p:cNvPr name="AutoShape 20" id="20"/>
          <p:cNvSpPr/>
          <p:nvPr/>
        </p:nvSpPr>
        <p:spPr>
          <a:xfrm rot="-5400000">
            <a:off x="1697120" y="3832657"/>
            <a:ext cx="1114521" cy="377790"/>
          </a:xfrm>
          <a:prstGeom prst="rect">
            <a:avLst/>
          </a:prstGeom>
          <a:solidFill>
            <a:srgbClr val="D3EEE0"/>
          </a:solidFill>
        </p:spPr>
      </p:sp>
      <p:sp>
        <p:nvSpPr>
          <p:cNvPr name="AutoShape 21" id="21"/>
          <p:cNvSpPr/>
          <p:nvPr/>
        </p:nvSpPr>
        <p:spPr>
          <a:xfrm rot="-5400000">
            <a:off x="1697120" y="6842557"/>
            <a:ext cx="1114521" cy="377790"/>
          </a:xfrm>
          <a:prstGeom prst="rect">
            <a:avLst/>
          </a:prstGeom>
          <a:solidFill>
            <a:srgbClr val="D3EEE0"/>
          </a:solidFill>
        </p:spPr>
      </p:sp>
      <p:sp>
        <p:nvSpPr>
          <p:cNvPr name="AutoShape 22" id="22"/>
          <p:cNvSpPr/>
          <p:nvPr/>
        </p:nvSpPr>
        <p:spPr>
          <a:xfrm rot="-5400000">
            <a:off x="9450470" y="3832657"/>
            <a:ext cx="1114521" cy="377790"/>
          </a:xfrm>
          <a:prstGeom prst="rect">
            <a:avLst/>
          </a:prstGeom>
          <a:solidFill>
            <a:srgbClr val="D3EEE0"/>
          </a:solidFill>
        </p:spPr>
      </p:sp>
      <p:sp>
        <p:nvSpPr>
          <p:cNvPr name="AutoShape 23" id="23"/>
          <p:cNvSpPr/>
          <p:nvPr/>
        </p:nvSpPr>
        <p:spPr>
          <a:xfrm rot="0">
            <a:off x="-188960" y="10031095"/>
            <a:ext cx="18665921" cy="255905"/>
          </a:xfrm>
          <a:prstGeom prst="rect">
            <a:avLst/>
          </a:prstGeom>
          <a:solidFill>
            <a:srgbClr val="D3EEE0"/>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descr="Watercolor Boho Decorative Leaves"/>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descr="Watercolor Leaves Illustration"/>
          <p:cNvSpPr/>
          <p:nvPr/>
        </p:nvSpPr>
        <p:spPr>
          <a:xfrm flipH="false" flipV="false" rot="0">
            <a:off x="1829343" y="903380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4"/>
            <a:stretch>
              <a:fillRect l="0" t="0" r="0" b="0"/>
            </a:stretch>
          </a:blipFill>
        </p:spPr>
      </p:sp>
      <p:sp>
        <p:nvSpPr>
          <p:cNvPr name="TextBox 5" id="5"/>
          <p:cNvSpPr txBox="true"/>
          <p:nvPr/>
        </p:nvSpPr>
        <p:spPr>
          <a:xfrm rot="0">
            <a:off x="8648315" y="2786482"/>
            <a:ext cx="8945626" cy="1626767"/>
          </a:xfrm>
          <a:prstGeom prst="rect">
            <a:avLst/>
          </a:prstGeom>
        </p:spPr>
        <p:txBody>
          <a:bodyPr anchor="t" rtlCol="false" tIns="0" lIns="0" bIns="0" rIns="0">
            <a:spAutoFit/>
          </a:bodyPr>
          <a:lstStyle/>
          <a:p>
            <a:pPr algn="l" marL="0" indent="0" lvl="0">
              <a:lnSpc>
                <a:spcPts val="6227"/>
              </a:lnSpc>
              <a:spcBef>
                <a:spcPct val="0"/>
              </a:spcBef>
            </a:pPr>
            <a:r>
              <a:rPr lang="en-US" sz="6419" spc="-128" u="none">
                <a:solidFill>
                  <a:srgbClr val="34624B"/>
                </a:solidFill>
                <a:latin typeface="Arbutus Slab"/>
                <a:ea typeface="Arbutus Slab"/>
                <a:cs typeface="Arbutus Slab"/>
                <a:sym typeface="Arbutus Slab"/>
              </a:rPr>
              <a:t>Parts list and Schematic of project</a:t>
            </a:r>
          </a:p>
        </p:txBody>
      </p:sp>
      <p:sp>
        <p:nvSpPr>
          <p:cNvPr name="TextBox 6" id="6"/>
          <p:cNvSpPr txBox="true"/>
          <p:nvPr/>
        </p:nvSpPr>
        <p:spPr>
          <a:xfrm rot="0">
            <a:off x="9018757" y="5076825"/>
            <a:ext cx="7228799" cy="3650015"/>
          </a:xfrm>
          <a:prstGeom prst="rect">
            <a:avLst/>
          </a:prstGeom>
        </p:spPr>
        <p:txBody>
          <a:bodyPr anchor="t" rtlCol="false" tIns="0" lIns="0" bIns="0" rIns="0">
            <a:spAutoFit/>
          </a:bodyPr>
          <a:lstStyle/>
          <a:p>
            <a:pPr algn="l" marL="0" indent="0" lvl="0">
              <a:lnSpc>
                <a:spcPts val="4182"/>
              </a:lnSpc>
              <a:spcBef>
                <a:spcPct val="0"/>
              </a:spcBef>
            </a:pPr>
            <a:r>
              <a:rPr lang="en-US" sz="2987" u="none">
                <a:solidFill>
                  <a:srgbClr val="4A7D63"/>
                </a:solidFill>
                <a:latin typeface="Barlow"/>
                <a:ea typeface="Barlow"/>
                <a:cs typeface="Barlow"/>
                <a:sym typeface="Barlow"/>
              </a:rPr>
              <a:t>•Arduino Uno</a:t>
            </a:r>
          </a:p>
          <a:p>
            <a:pPr algn="l" marL="0" indent="0" lvl="0">
              <a:lnSpc>
                <a:spcPts val="4182"/>
              </a:lnSpc>
              <a:spcBef>
                <a:spcPct val="0"/>
              </a:spcBef>
            </a:pPr>
            <a:r>
              <a:rPr lang="en-US" sz="2987" u="none">
                <a:solidFill>
                  <a:srgbClr val="4A7D63"/>
                </a:solidFill>
                <a:latin typeface="Barlow"/>
                <a:ea typeface="Barlow"/>
                <a:cs typeface="Barlow"/>
                <a:sym typeface="Barlow"/>
              </a:rPr>
              <a:t>• R3LCD 16 x 2</a:t>
            </a:r>
          </a:p>
          <a:p>
            <a:pPr algn="l" marL="0" indent="0" lvl="0">
              <a:lnSpc>
                <a:spcPts val="4182"/>
              </a:lnSpc>
              <a:spcBef>
                <a:spcPct val="0"/>
              </a:spcBef>
            </a:pPr>
            <a:r>
              <a:rPr lang="en-US" sz="2987" u="none">
                <a:solidFill>
                  <a:srgbClr val="4A7D63"/>
                </a:solidFill>
                <a:latin typeface="Barlow"/>
                <a:ea typeface="Barlow"/>
                <a:cs typeface="Barlow"/>
                <a:sym typeface="Barlow"/>
              </a:rPr>
              <a:t>•1 kΩ Resistor (×4)</a:t>
            </a:r>
          </a:p>
          <a:p>
            <a:pPr algn="l" marL="0" indent="0" lvl="0">
              <a:lnSpc>
                <a:spcPts val="4182"/>
              </a:lnSpc>
              <a:spcBef>
                <a:spcPct val="0"/>
              </a:spcBef>
            </a:pPr>
            <a:r>
              <a:rPr lang="en-US" sz="2987" u="none">
                <a:solidFill>
                  <a:srgbClr val="4A7D63"/>
                </a:solidFill>
                <a:latin typeface="Barlow"/>
                <a:ea typeface="Barlow"/>
                <a:cs typeface="Barlow"/>
                <a:sym typeface="Barlow"/>
              </a:rPr>
              <a:t>•220 Ω Resistor (×1)</a:t>
            </a:r>
          </a:p>
          <a:p>
            <a:pPr algn="l" marL="0" indent="0" lvl="0">
              <a:lnSpc>
                <a:spcPts val="4182"/>
              </a:lnSpc>
              <a:spcBef>
                <a:spcPct val="0"/>
              </a:spcBef>
            </a:pPr>
            <a:r>
              <a:rPr lang="en-US" sz="2987" u="none">
                <a:solidFill>
                  <a:srgbClr val="4A7D63"/>
                </a:solidFill>
                <a:latin typeface="Barlow"/>
                <a:ea typeface="Barlow"/>
                <a:cs typeface="Barlow"/>
                <a:sym typeface="Barlow"/>
              </a:rPr>
              <a:t>•Pushbutton (×3)</a:t>
            </a:r>
          </a:p>
          <a:p>
            <a:pPr algn="l" marL="0" indent="0" lvl="0">
              <a:lnSpc>
                <a:spcPts val="4182"/>
              </a:lnSpc>
              <a:spcBef>
                <a:spcPct val="0"/>
              </a:spcBef>
            </a:pPr>
            <a:r>
              <a:rPr lang="en-US" sz="2987" u="none">
                <a:solidFill>
                  <a:srgbClr val="4A7D63"/>
                </a:solidFill>
                <a:latin typeface="Barlow"/>
                <a:ea typeface="Barlow"/>
                <a:cs typeface="Barlow"/>
                <a:sym typeface="Barlow"/>
              </a:rPr>
              <a:t>•Inverting Schmitt Trigger (74HC14)</a:t>
            </a:r>
          </a:p>
          <a:p>
            <a:pPr algn="l" marL="0" indent="0" lvl="0">
              <a:lnSpc>
                <a:spcPts val="4182"/>
              </a:lnSpc>
              <a:spcBef>
                <a:spcPct val="0"/>
              </a:spcBef>
            </a:pPr>
            <a:r>
              <a:rPr lang="en-US" sz="2987" u="none">
                <a:solidFill>
                  <a:srgbClr val="4A7D63"/>
                </a:solidFill>
                <a:latin typeface="Barlow"/>
                <a:ea typeface="Barlow"/>
                <a:cs typeface="Barlow"/>
                <a:sym typeface="Barlow"/>
              </a:rPr>
              <a:t>Buzzer (Passive or Active)</a:t>
            </a:r>
          </a:p>
        </p:txBody>
      </p:sp>
      <p:sp>
        <p:nvSpPr>
          <p:cNvPr name="Freeform 7" id="7"/>
          <p:cNvSpPr/>
          <p:nvPr/>
        </p:nvSpPr>
        <p:spPr>
          <a:xfrm flipH="false" flipV="false" rot="0">
            <a:off x="13689336" y="-670229"/>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5"/>
            <a:stretch>
              <a:fillRect l="0" t="0" r="0" b="0"/>
            </a:stretch>
          </a:blipFill>
        </p:spPr>
      </p:sp>
      <p:sp>
        <p:nvSpPr>
          <p:cNvPr name="Freeform 8" id="8" descr="Watercolor Boho Decorative Leaves"/>
          <p:cNvSpPr/>
          <p:nvPr/>
        </p:nvSpPr>
        <p:spPr>
          <a:xfrm flipH="false" flipV="false" rot="-331918">
            <a:off x="16098919" y="6236890"/>
            <a:ext cx="3916596" cy="4790943"/>
          </a:xfrm>
          <a:custGeom>
            <a:avLst/>
            <a:gdLst/>
            <a:ahLst/>
            <a:cxnLst/>
            <a:rect r="r" b="b" t="t" l="l"/>
            <a:pathLst>
              <a:path h="4790943" w="3916596">
                <a:moveTo>
                  <a:pt x="0" y="0"/>
                </a:moveTo>
                <a:lnTo>
                  <a:pt x="3916596" y="0"/>
                </a:lnTo>
                <a:lnTo>
                  <a:pt x="3916596" y="4790943"/>
                </a:lnTo>
                <a:lnTo>
                  <a:pt x="0" y="4790943"/>
                </a:lnTo>
                <a:lnTo>
                  <a:pt x="0" y="0"/>
                </a:lnTo>
                <a:close/>
              </a:path>
            </a:pathLst>
          </a:custGeom>
          <a:blipFill>
            <a:blip r:embed="rId3"/>
            <a:stretch>
              <a:fillRect l="0" t="0" r="0" b="0"/>
            </a:stretch>
          </a:blipFill>
        </p:spPr>
      </p:sp>
      <p:sp>
        <p:nvSpPr>
          <p:cNvPr name="Freeform 9" id="9"/>
          <p:cNvSpPr/>
          <p:nvPr/>
        </p:nvSpPr>
        <p:spPr>
          <a:xfrm flipH="false" flipV="false" rot="-3315027">
            <a:off x="16868691" y="5613392"/>
            <a:ext cx="2838617" cy="4325512"/>
          </a:xfrm>
          <a:custGeom>
            <a:avLst/>
            <a:gdLst/>
            <a:ahLst/>
            <a:cxnLst/>
            <a:rect r="r" b="b" t="t" l="l"/>
            <a:pathLst>
              <a:path h="4325512" w="2838617">
                <a:moveTo>
                  <a:pt x="0" y="0"/>
                </a:moveTo>
                <a:lnTo>
                  <a:pt x="2838618" y="0"/>
                </a:lnTo>
                <a:lnTo>
                  <a:pt x="2838618" y="4325513"/>
                </a:lnTo>
                <a:lnTo>
                  <a:pt x="0" y="4325513"/>
                </a:lnTo>
                <a:lnTo>
                  <a:pt x="0" y="0"/>
                </a:lnTo>
                <a:close/>
              </a:path>
            </a:pathLst>
          </a:custGeom>
          <a:blipFill>
            <a:blip r:embed="rId6"/>
            <a:stretch>
              <a:fillRect l="0" t="0" r="0" b="0"/>
            </a:stretch>
          </a:blipFill>
        </p:spPr>
      </p:sp>
      <p:sp>
        <p:nvSpPr>
          <p:cNvPr name="Freeform 10" id="10"/>
          <p:cNvSpPr/>
          <p:nvPr/>
        </p:nvSpPr>
        <p:spPr>
          <a:xfrm flipH="true" flipV="false" rot="-4592680">
            <a:off x="-1663865" y="8077008"/>
            <a:ext cx="3327730" cy="2757430"/>
          </a:xfrm>
          <a:custGeom>
            <a:avLst/>
            <a:gdLst/>
            <a:ahLst/>
            <a:cxnLst/>
            <a:rect r="r" b="b" t="t" l="l"/>
            <a:pathLst>
              <a:path h="2757430" w="3327730">
                <a:moveTo>
                  <a:pt x="3327730" y="0"/>
                </a:moveTo>
                <a:lnTo>
                  <a:pt x="0" y="0"/>
                </a:lnTo>
                <a:lnTo>
                  <a:pt x="0" y="2757430"/>
                </a:lnTo>
                <a:lnTo>
                  <a:pt x="3327730" y="2757430"/>
                </a:lnTo>
                <a:lnTo>
                  <a:pt x="3327730" y="0"/>
                </a:lnTo>
                <a:close/>
              </a:path>
            </a:pathLst>
          </a:custGeom>
          <a:blipFill>
            <a:blip r:embed="rId7"/>
            <a:stretch>
              <a:fillRect l="0" t="0" r="0" b="0"/>
            </a:stretch>
          </a:blipFill>
        </p:spPr>
      </p:sp>
      <p:sp>
        <p:nvSpPr>
          <p:cNvPr name="Freeform 11" id="11"/>
          <p:cNvSpPr/>
          <p:nvPr/>
        </p:nvSpPr>
        <p:spPr>
          <a:xfrm flipH="false" flipV="false" rot="0">
            <a:off x="3746027" y="1028700"/>
            <a:ext cx="4198579" cy="1875961"/>
          </a:xfrm>
          <a:custGeom>
            <a:avLst/>
            <a:gdLst/>
            <a:ahLst/>
            <a:cxnLst/>
            <a:rect r="r" b="b" t="t" l="l"/>
            <a:pathLst>
              <a:path h="1875961" w="4198579">
                <a:moveTo>
                  <a:pt x="0" y="0"/>
                </a:moveTo>
                <a:lnTo>
                  <a:pt x="4198579" y="0"/>
                </a:lnTo>
                <a:lnTo>
                  <a:pt x="4198579" y="1875961"/>
                </a:lnTo>
                <a:lnTo>
                  <a:pt x="0" y="1875961"/>
                </a:lnTo>
                <a:lnTo>
                  <a:pt x="0" y="0"/>
                </a:lnTo>
                <a:close/>
              </a:path>
            </a:pathLst>
          </a:custGeom>
          <a:blipFill>
            <a:blip r:embed="rId8"/>
            <a:stretch>
              <a:fillRect l="0" t="0" r="0" b="0"/>
            </a:stretch>
          </a:blipFill>
        </p:spPr>
      </p:sp>
      <p:sp>
        <p:nvSpPr>
          <p:cNvPr name="Freeform 12" id="12"/>
          <p:cNvSpPr/>
          <p:nvPr/>
        </p:nvSpPr>
        <p:spPr>
          <a:xfrm flipH="false" flipV="false" rot="0">
            <a:off x="248102" y="3308220"/>
            <a:ext cx="5262451" cy="3670560"/>
          </a:xfrm>
          <a:custGeom>
            <a:avLst/>
            <a:gdLst/>
            <a:ahLst/>
            <a:cxnLst/>
            <a:rect r="r" b="b" t="t" l="l"/>
            <a:pathLst>
              <a:path h="3670560" w="5262451">
                <a:moveTo>
                  <a:pt x="0" y="0"/>
                </a:moveTo>
                <a:lnTo>
                  <a:pt x="5262451" y="0"/>
                </a:lnTo>
                <a:lnTo>
                  <a:pt x="5262451" y="3670560"/>
                </a:lnTo>
                <a:lnTo>
                  <a:pt x="0" y="3670560"/>
                </a:lnTo>
                <a:lnTo>
                  <a:pt x="0" y="0"/>
                </a:lnTo>
                <a:close/>
              </a:path>
            </a:pathLst>
          </a:custGeom>
          <a:blipFill>
            <a:blip r:embed="rId9"/>
            <a:stretch>
              <a:fillRect l="0" t="0" r="0" b="0"/>
            </a:stretch>
          </a:blipFill>
        </p:spPr>
      </p:sp>
      <p:sp>
        <p:nvSpPr>
          <p:cNvPr name="Freeform 13" id="13"/>
          <p:cNvSpPr/>
          <p:nvPr/>
        </p:nvSpPr>
        <p:spPr>
          <a:xfrm flipH="false" flipV="false" rot="0">
            <a:off x="5510553" y="5858556"/>
            <a:ext cx="3409234" cy="3399744"/>
          </a:xfrm>
          <a:custGeom>
            <a:avLst/>
            <a:gdLst/>
            <a:ahLst/>
            <a:cxnLst/>
            <a:rect r="r" b="b" t="t" l="l"/>
            <a:pathLst>
              <a:path h="3399744" w="3409234">
                <a:moveTo>
                  <a:pt x="0" y="0"/>
                </a:moveTo>
                <a:lnTo>
                  <a:pt x="3409234" y="0"/>
                </a:lnTo>
                <a:lnTo>
                  <a:pt x="3409234" y="3399744"/>
                </a:lnTo>
                <a:lnTo>
                  <a:pt x="0" y="3399744"/>
                </a:lnTo>
                <a:lnTo>
                  <a:pt x="0" y="0"/>
                </a:lnTo>
                <a:close/>
              </a:path>
            </a:pathLst>
          </a:custGeom>
          <a:blipFill>
            <a:blip r:embed="rId10"/>
            <a:stretch>
              <a:fillRect l="-102"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descr="Watercolor Boho Decorative Leaves"/>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descr="Watercolor Leaves Illustration"/>
          <p:cNvSpPr/>
          <p:nvPr/>
        </p:nvSpPr>
        <p:spPr>
          <a:xfrm flipH="false" flipV="false" rot="0">
            <a:off x="1829343" y="903380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4"/>
            <a:stretch>
              <a:fillRect l="0" t="0" r="0" b="0"/>
            </a:stretch>
          </a:blipFill>
        </p:spPr>
      </p:sp>
      <p:sp>
        <p:nvSpPr>
          <p:cNvPr name="AutoShape 5" id="5"/>
          <p:cNvSpPr/>
          <p:nvPr/>
        </p:nvSpPr>
        <p:spPr>
          <a:xfrm rot="0">
            <a:off x="7414031" y="1753966"/>
            <a:ext cx="9845269" cy="6927017"/>
          </a:xfrm>
          <a:prstGeom prst="rect">
            <a:avLst/>
          </a:prstGeom>
          <a:solidFill>
            <a:srgbClr val="D3EEE0"/>
          </a:solidFill>
          <a:ln cap="sq">
            <a:noFill/>
            <a:prstDash val="solid"/>
            <a:miter/>
          </a:ln>
        </p:spPr>
      </p:sp>
      <p:grpSp>
        <p:nvGrpSpPr>
          <p:cNvPr name="Group 6" id="6"/>
          <p:cNvGrpSpPr/>
          <p:nvPr/>
        </p:nvGrpSpPr>
        <p:grpSpPr>
          <a:xfrm rot="0">
            <a:off x="7793419" y="2122241"/>
            <a:ext cx="9086494" cy="6042518"/>
            <a:chOff x="0" y="0"/>
            <a:chExt cx="1222256" cy="812800"/>
          </a:xfrm>
        </p:grpSpPr>
        <p:sp>
          <p:nvSpPr>
            <p:cNvPr name="Freeform 7" id="7"/>
            <p:cNvSpPr/>
            <p:nvPr/>
          </p:nvSpPr>
          <p:spPr>
            <a:xfrm flipH="false" flipV="false" rot="0">
              <a:off x="0" y="0"/>
              <a:ext cx="1222256" cy="812800"/>
            </a:xfrm>
            <a:custGeom>
              <a:avLst/>
              <a:gdLst/>
              <a:ahLst/>
              <a:cxnLst/>
              <a:rect r="r" b="b" t="t" l="l"/>
              <a:pathLst>
                <a:path h="812800" w="1222256">
                  <a:moveTo>
                    <a:pt x="0" y="0"/>
                  </a:moveTo>
                  <a:lnTo>
                    <a:pt x="1222256" y="0"/>
                  </a:lnTo>
                  <a:lnTo>
                    <a:pt x="1222256" y="812800"/>
                  </a:lnTo>
                  <a:lnTo>
                    <a:pt x="0" y="812800"/>
                  </a:lnTo>
                  <a:close/>
                </a:path>
              </a:pathLst>
            </a:custGeom>
            <a:blipFill>
              <a:blip r:embed="rId5"/>
              <a:stretch>
                <a:fillRect l="-12386" t="0" r="-3265" b="0"/>
              </a:stretch>
            </a:blipFill>
          </p:spPr>
        </p:sp>
      </p:grpSp>
      <p:sp>
        <p:nvSpPr>
          <p:cNvPr name="Freeform 8" id="8"/>
          <p:cNvSpPr/>
          <p:nvPr/>
        </p:nvSpPr>
        <p:spPr>
          <a:xfrm flipH="false" flipV="false" rot="0">
            <a:off x="14225632"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6"/>
            <a:stretch>
              <a:fillRect l="0" t="0" r="0" b="0"/>
            </a:stretch>
          </a:blipFill>
        </p:spPr>
      </p:sp>
      <p:sp>
        <p:nvSpPr>
          <p:cNvPr name="AutoShape 9" id="9"/>
          <p:cNvSpPr/>
          <p:nvPr/>
        </p:nvSpPr>
        <p:spPr>
          <a:xfrm rot="0">
            <a:off x="254893" y="1028700"/>
            <a:ext cx="6982269" cy="6779069"/>
          </a:xfrm>
          <a:prstGeom prst="rect">
            <a:avLst/>
          </a:prstGeom>
          <a:solidFill>
            <a:srgbClr val="D3EEE0"/>
          </a:solidFill>
          <a:ln cap="sq">
            <a:noFill/>
            <a:prstDash val="solid"/>
            <a:miter/>
          </a:ln>
        </p:spPr>
      </p:sp>
      <p:sp>
        <p:nvSpPr>
          <p:cNvPr name="Freeform 10" id="10"/>
          <p:cNvSpPr/>
          <p:nvPr/>
        </p:nvSpPr>
        <p:spPr>
          <a:xfrm flipH="false" flipV="false" rot="2408303">
            <a:off x="-838352" y="7216792"/>
            <a:ext cx="3151119" cy="4726678"/>
          </a:xfrm>
          <a:custGeom>
            <a:avLst/>
            <a:gdLst/>
            <a:ahLst/>
            <a:cxnLst/>
            <a:rect r="r" b="b" t="t" l="l"/>
            <a:pathLst>
              <a:path h="4726678" w="3151119">
                <a:moveTo>
                  <a:pt x="0" y="0"/>
                </a:moveTo>
                <a:lnTo>
                  <a:pt x="3151119" y="0"/>
                </a:lnTo>
                <a:lnTo>
                  <a:pt x="3151119" y="4726678"/>
                </a:lnTo>
                <a:lnTo>
                  <a:pt x="0" y="4726678"/>
                </a:lnTo>
                <a:lnTo>
                  <a:pt x="0" y="0"/>
                </a:lnTo>
                <a:close/>
              </a:path>
            </a:pathLst>
          </a:custGeom>
          <a:blipFill>
            <a:blip r:embed="rId7"/>
            <a:stretch>
              <a:fillRect l="0" t="0" r="0" b="0"/>
            </a:stretch>
          </a:blipFill>
        </p:spPr>
      </p:sp>
      <p:sp>
        <p:nvSpPr>
          <p:cNvPr name="TextBox 11" id="11"/>
          <p:cNvSpPr txBox="true"/>
          <p:nvPr/>
        </p:nvSpPr>
        <p:spPr>
          <a:xfrm rot="0">
            <a:off x="648477" y="1502281"/>
            <a:ext cx="5539940" cy="2114369"/>
          </a:xfrm>
          <a:prstGeom prst="rect">
            <a:avLst/>
          </a:prstGeom>
        </p:spPr>
        <p:txBody>
          <a:bodyPr anchor="t" rtlCol="false" tIns="0" lIns="0" bIns="0" rIns="0">
            <a:spAutoFit/>
          </a:bodyPr>
          <a:lstStyle/>
          <a:p>
            <a:pPr algn="ctr" marL="0" indent="0" lvl="0">
              <a:lnSpc>
                <a:spcPts val="8321"/>
              </a:lnSpc>
            </a:pPr>
            <a:r>
              <a:rPr lang="en-US" sz="7497" spc="-149">
                <a:solidFill>
                  <a:srgbClr val="34624B"/>
                </a:solidFill>
                <a:latin typeface="Arbutus Slab"/>
                <a:ea typeface="Arbutus Slab"/>
                <a:cs typeface="Arbutus Slab"/>
                <a:sym typeface="Arbutus Slab"/>
              </a:rPr>
              <a:t>Mechanical Parts</a:t>
            </a:r>
          </a:p>
        </p:txBody>
      </p:sp>
      <p:sp>
        <p:nvSpPr>
          <p:cNvPr name="TextBox 12" id="12"/>
          <p:cNvSpPr txBox="true"/>
          <p:nvPr/>
        </p:nvSpPr>
        <p:spPr>
          <a:xfrm rot="0">
            <a:off x="476718" y="3882347"/>
            <a:ext cx="7228799" cy="3650015"/>
          </a:xfrm>
          <a:prstGeom prst="rect">
            <a:avLst/>
          </a:prstGeom>
        </p:spPr>
        <p:txBody>
          <a:bodyPr anchor="t" rtlCol="false" tIns="0" lIns="0" bIns="0" rIns="0">
            <a:spAutoFit/>
          </a:bodyPr>
          <a:lstStyle/>
          <a:p>
            <a:pPr algn="l" marL="0" indent="0" lvl="0">
              <a:lnSpc>
                <a:spcPts val="4182"/>
              </a:lnSpc>
              <a:spcBef>
                <a:spcPct val="0"/>
              </a:spcBef>
            </a:pPr>
            <a:r>
              <a:rPr lang="en-US" sz="2987" u="none">
                <a:solidFill>
                  <a:srgbClr val="4A7D63"/>
                </a:solidFill>
                <a:latin typeface="Barlow"/>
                <a:ea typeface="Barlow"/>
                <a:cs typeface="Barlow"/>
                <a:sym typeface="Barlow"/>
              </a:rPr>
              <a:t>•Arduino Uno</a:t>
            </a:r>
          </a:p>
          <a:p>
            <a:pPr algn="l" marL="0" indent="0" lvl="0">
              <a:lnSpc>
                <a:spcPts val="4182"/>
              </a:lnSpc>
              <a:spcBef>
                <a:spcPct val="0"/>
              </a:spcBef>
            </a:pPr>
            <a:r>
              <a:rPr lang="en-US" sz="2987" u="none">
                <a:solidFill>
                  <a:srgbClr val="4A7D63"/>
                </a:solidFill>
                <a:latin typeface="Barlow"/>
                <a:ea typeface="Barlow"/>
                <a:cs typeface="Barlow"/>
                <a:sym typeface="Barlow"/>
              </a:rPr>
              <a:t>• R3LCD 16 x 2</a:t>
            </a:r>
          </a:p>
          <a:p>
            <a:pPr algn="l" marL="0" indent="0" lvl="0">
              <a:lnSpc>
                <a:spcPts val="4182"/>
              </a:lnSpc>
              <a:spcBef>
                <a:spcPct val="0"/>
              </a:spcBef>
            </a:pPr>
            <a:r>
              <a:rPr lang="en-US" sz="2987" u="none">
                <a:solidFill>
                  <a:srgbClr val="4A7D63"/>
                </a:solidFill>
                <a:latin typeface="Barlow"/>
                <a:ea typeface="Barlow"/>
                <a:cs typeface="Barlow"/>
                <a:sym typeface="Barlow"/>
              </a:rPr>
              <a:t>•1 kΩ Resistor (×4)</a:t>
            </a:r>
          </a:p>
          <a:p>
            <a:pPr algn="l" marL="0" indent="0" lvl="0">
              <a:lnSpc>
                <a:spcPts val="4182"/>
              </a:lnSpc>
              <a:spcBef>
                <a:spcPct val="0"/>
              </a:spcBef>
            </a:pPr>
            <a:r>
              <a:rPr lang="en-US" sz="2987" u="none">
                <a:solidFill>
                  <a:srgbClr val="4A7D63"/>
                </a:solidFill>
                <a:latin typeface="Barlow"/>
                <a:ea typeface="Barlow"/>
                <a:cs typeface="Barlow"/>
                <a:sym typeface="Barlow"/>
              </a:rPr>
              <a:t>•220 Ω Resistor (×1)</a:t>
            </a:r>
          </a:p>
          <a:p>
            <a:pPr algn="l" marL="0" indent="0" lvl="0">
              <a:lnSpc>
                <a:spcPts val="4182"/>
              </a:lnSpc>
              <a:spcBef>
                <a:spcPct val="0"/>
              </a:spcBef>
            </a:pPr>
            <a:r>
              <a:rPr lang="en-US" sz="2987" u="none">
                <a:solidFill>
                  <a:srgbClr val="4A7D63"/>
                </a:solidFill>
                <a:latin typeface="Barlow"/>
                <a:ea typeface="Barlow"/>
                <a:cs typeface="Barlow"/>
                <a:sym typeface="Barlow"/>
              </a:rPr>
              <a:t>•Pushbutton (×3)</a:t>
            </a:r>
          </a:p>
          <a:p>
            <a:pPr algn="l" marL="0" indent="0" lvl="0">
              <a:lnSpc>
                <a:spcPts val="4182"/>
              </a:lnSpc>
              <a:spcBef>
                <a:spcPct val="0"/>
              </a:spcBef>
            </a:pPr>
            <a:r>
              <a:rPr lang="en-US" sz="2987" u="none">
                <a:solidFill>
                  <a:srgbClr val="4A7D63"/>
                </a:solidFill>
                <a:latin typeface="Barlow"/>
                <a:ea typeface="Barlow"/>
                <a:cs typeface="Barlow"/>
                <a:sym typeface="Barlow"/>
              </a:rPr>
              <a:t>•Inverting Schmitt Trigger (74HC14)</a:t>
            </a:r>
          </a:p>
          <a:p>
            <a:pPr algn="l" marL="0" indent="0" lvl="0">
              <a:lnSpc>
                <a:spcPts val="4182"/>
              </a:lnSpc>
              <a:spcBef>
                <a:spcPct val="0"/>
              </a:spcBef>
            </a:pPr>
            <a:r>
              <a:rPr lang="en-US" sz="2987" u="none">
                <a:solidFill>
                  <a:srgbClr val="4A7D63"/>
                </a:solidFill>
                <a:latin typeface="Barlow"/>
                <a:ea typeface="Barlow"/>
                <a:cs typeface="Barlow"/>
                <a:sym typeface="Barlow"/>
              </a:rPr>
              <a:t>Buzzer (Passive or Active)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p:cNvSpPr/>
          <p:nvPr/>
        </p:nvSpPr>
        <p:spPr>
          <a:xfrm flipH="false" flipV="false" rot="0">
            <a:off x="61054" y="8863165"/>
            <a:ext cx="3947827" cy="6419230"/>
          </a:xfrm>
          <a:custGeom>
            <a:avLst/>
            <a:gdLst/>
            <a:ahLst/>
            <a:cxnLst/>
            <a:rect r="r" b="b" t="t" l="l"/>
            <a:pathLst>
              <a:path h="6419230" w="3947827">
                <a:moveTo>
                  <a:pt x="0" y="0"/>
                </a:moveTo>
                <a:lnTo>
                  <a:pt x="3947826" y="0"/>
                </a:lnTo>
                <a:lnTo>
                  <a:pt x="3947826" y="6419230"/>
                </a:lnTo>
                <a:lnTo>
                  <a:pt x="0" y="6419230"/>
                </a:lnTo>
                <a:lnTo>
                  <a:pt x="0" y="0"/>
                </a:lnTo>
                <a:close/>
              </a:path>
            </a:pathLst>
          </a:custGeom>
          <a:blipFill>
            <a:blip r:embed="rId4"/>
            <a:stretch>
              <a:fillRect l="0" t="0" r="0" b="0"/>
            </a:stretch>
          </a:blipFill>
        </p:spPr>
      </p:sp>
      <p:sp>
        <p:nvSpPr>
          <p:cNvPr name="Freeform 5" id="5"/>
          <p:cNvSpPr/>
          <p:nvPr/>
        </p:nvSpPr>
        <p:spPr>
          <a:xfrm flipH="false" flipV="false" rot="0">
            <a:off x="1028700" y="886316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5"/>
            <a:stretch>
              <a:fillRect l="0" t="0" r="0" b="0"/>
            </a:stretch>
          </a:blipFill>
        </p:spPr>
      </p:sp>
      <p:sp>
        <p:nvSpPr>
          <p:cNvPr name="Freeform 6" id="6"/>
          <p:cNvSpPr/>
          <p:nvPr/>
        </p:nvSpPr>
        <p:spPr>
          <a:xfrm flipH="false" flipV="true" rot="0">
            <a:off x="16391922" y="-1761677"/>
            <a:ext cx="2804755" cy="4526840"/>
          </a:xfrm>
          <a:custGeom>
            <a:avLst/>
            <a:gdLst/>
            <a:ahLst/>
            <a:cxnLst/>
            <a:rect r="r" b="b" t="t" l="l"/>
            <a:pathLst>
              <a:path h="4526840" w="2804755">
                <a:moveTo>
                  <a:pt x="0" y="4526840"/>
                </a:moveTo>
                <a:lnTo>
                  <a:pt x="2804755" y="4526840"/>
                </a:lnTo>
                <a:lnTo>
                  <a:pt x="2804755" y="0"/>
                </a:lnTo>
                <a:lnTo>
                  <a:pt x="0" y="0"/>
                </a:lnTo>
                <a:lnTo>
                  <a:pt x="0" y="4526840"/>
                </a:lnTo>
                <a:close/>
              </a:path>
            </a:pathLst>
          </a:custGeom>
          <a:blipFill>
            <a:blip r:embed="rId6"/>
            <a:stretch>
              <a:fillRect l="0" t="0" r="0" b="0"/>
            </a:stretch>
          </a:blipFill>
        </p:spPr>
      </p:sp>
      <p:sp>
        <p:nvSpPr>
          <p:cNvPr name="Freeform 7" id="7"/>
          <p:cNvSpPr/>
          <p:nvPr/>
        </p:nvSpPr>
        <p:spPr>
          <a:xfrm flipH="true" flipV="true" rot="0">
            <a:off x="15716166" y="-3237872"/>
            <a:ext cx="1804115" cy="5210441"/>
          </a:xfrm>
          <a:custGeom>
            <a:avLst/>
            <a:gdLst/>
            <a:ahLst/>
            <a:cxnLst/>
            <a:rect r="r" b="b" t="t" l="l"/>
            <a:pathLst>
              <a:path h="5210441" w="1804115">
                <a:moveTo>
                  <a:pt x="1804115" y="5210441"/>
                </a:moveTo>
                <a:lnTo>
                  <a:pt x="0" y="5210441"/>
                </a:lnTo>
                <a:lnTo>
                  <a:pt x="0" y="0"/>
                </a:lnTo>
                <a:lnTo>
                  <a:pt x="1804115" y="0"/>
                </a:lnTo>
                <a:lnTo>
                  <a:pt x="1804115" y="5210441"/>
                </a:lnTo>
                <a:close/>
              </a:path>
            </a:pathLst>
          </a:custGeom>
          <a:blipFill>
            <a:blip r:embed="rId7"/>
            <a:stretch>
              <a:fillRect l="0" t="0" r="0" b="0"/>
            </a:stretch>
          </a:blipFill>
        </p:spPr>
      </p:sp>
      <p:sp>
        <p:nvSpPr>
          <p:cNvPr name="Freeform 8" id="8"/>
          <p:cNvSpPr/>
          <p:nvPr/>
        </p:nvSpPr>
        <p:spPr>
          <a:xfrm flipH="false" flipV="false" rot="-8823753">
            <a:off x="14589004" y="-2829196"/>
            <a:ext cx="1801316" cy="4688892"/>
          </a:xfrm>
          <a:custGeom>
            <a:avLst/>
            <a:gdLst/>
            <a:ahLst/>
            <a:cxnLst/>
            <a:rect r="r" b="b" t="t" l="l"/>
            <a:pathLst>
              <a:path h="4688892" w="1801316">
                <a:moveTo>
                  <a:pt x="0" y="0"/>
                </a:moveTo>
                <a:lnTo>
                  <a:pt x="1801316" y="0"/>
                </a:lnTo>
                <a:lnTo>
                  <a:pt x="1801316" y="4688892"/>
                </a:lnTo>
                <a:lnTo>
                  <a:pt x="0" y="4688892"/>
                </a:lnTo>
                <a:lnTo>
                  <a:pt x="0" y="0"/>
                </a:lnTo>
                <a:close/>
              </a:path>
            </a:pathLst>
          </a:custGeom>
          <a:blipFill>
            <a:blip r:embed="rId8"/>
            <a:stretch>
              <a:fillRect l="0" t="0" r="0" b="0"/>
            </a:stretch>
          </a:blipFill>
        </p:spPr>
      </p:sp>
      <p:sp>
        <p:nvSpPr>
          <p:cNvPr name="TextBox 9" id="9"/>
          <p:cNvSpPr txBox="true"/>
          <p:nvPr/>
        </p:nvSpPr>
        <p:spPr>
          <a:xfrm rot="0">
            <a:off x="4008880" y="176445"/>
            <a:ext cx="6354847" cy="11246516"/>
          </a:xfrm>
          <a:prstGeom prst="rect">
            <a:avLst/>
          </a:prstGeom>
        </p:spPr>
        <p:txBody>
          <a:bodyPr anchor="t" rtlCol="false" tIns="0" lIns="0" bIns="0" rIns="0">
            <a:spAutoFit/>
          </a:bodyPr>
          <a:lstStyle/>
          <a:p>
            <a:pPr algn="l">
              <a:lnSpc>
                <a:spcPts val="3743"/>
              </a:lnSpc>
            </a:pPr>
            <a:r>
              <a:rPr lang="en-US" sz="2673" b="true">
                <a:solidFill>
                  <a:srgbClr val="4A7D63"/>
                </a:solidFill>
                <a:latin typeface="Barlow Bold"/>
                <a:ea typeface="Barlow Bold"/>
                <a:cs typeface="Barlow Bold"/>
                <a:sym typeface="Barlow Bold"/>
              </a:rPr>
              <a:t>#include &lt;LiquidCrystal.h&gt;</a:t>
            </a:r>
          </a:p>
          <a:p>
            <a:pPr algn="l">
              <a:lnSpc>
                <a:spcPts val="3743"/>
              </a:lnSpc>
            </a:pPr>
            <a:r>
              <a:rPr lang="en-US" sz="2673" b="true">
                <a:solidFill>
                  <a:srgbClr val="4A7D63"/>
                </a:solidFill>
                <a:latin typeface="Barlow Bold"/>
                <a:ea typeface="Barlow Bold"/>
                <a:cs typeface="Barlow Bold"/>
                <a:sym typeface="Barlow Bold"/>
              </a:rPr>
              <a:t>#include &lt;EEPROM.h&gt;</a:t>
            </a:r>
          </a:p>
          <a:p>
            <a:pPr algn="l">
              <a:lnSpc>
                <a:spcPts val="3743"/>
              </a:lnSpc>
            </a:pPr>
          </a:p>
          <a:p>
            <a:pPr algn="l">
              <a:lnSpc>
                <a:spcPts val="3743"/>
              </a:lnSpc>
            </a:pPr>
            <a:r>
              <a:rPr lang="en-US" sz="2673" b="true">
                <a:solidFill>
                  <a:srgbClr val="4A7D63"/>
                </a:solidFill>
                <a:latin typeface="Barlow Bold"/>
                <a:ea typeface="Barlow Bold"/>
                <a:cs typeface="Barlow Bold"/>
                <a:sym typeface="Barlow Bold"/>
              </a:rPr>
              <a:t>// LCD Pins</a:t>
            </a:r>
          </a:p>
          <a:p>
            <a:pPr algn="l">
              <a:lnSpc>
                <a:spcPts val="3743"/>
              </a:lnSpc>
            </a:pPr>
            <a:r>
              <a:rPr lang="en-US" sz="2673" b="true">
                <a:solidFill>
                  <a:srgbClr val="4A7D63"/>
                </a:solidFill>
                <a:latin typeface="Barlow Bold"/>
                <a:ea typeface="Barlow Bold"/>
                <a:cs typeface="Barlow Bold"/>
                <a:sym typeface="Barlow Bold"/>
              </a:rPr>
              <a:t>LiquidCrystal lcd(2, 3, 4, 5, 6, 7);</a:t>
            </a:r>
          </a:p>
          <a:p>
            <a:pPr algn="l">
              <a:lnSpc>
                <a:spcPts val="3743"/>
              </a:lnSpc>
            </a:pPr>
          </a:p>
          <a:p>
            <a:pPr algn="l">
              <a:lnSpc>
                <a:spcPts val="3743"/>
              </a:lnSpc>
            </a:pPr>
            <a:r>
              <a:rPr lang="en-US" sz="2673" b="true">
                <a:solidFill>
                  <a:srgbClr val="4A7D63"/>
                </a:solidFill>
                <a:latin typeface="Barlow Bold"/>
                <a:ea typeface="Barlow Bold"/>
                <a:cs typeface="Barlow Bold"/>
                <a:sym typeface="Barlow Bold"/>
              </a:rPr>
              <a:t>// Button Pins</a:t>
            </a:r>
          </a:p>
          <a:p>
            <a:pPr algn="l">
              <a:lnSpc>
                <a:spcPts val="3743"/>
              </a:lnSpc>
            </a:pPr>
            <a:r>
              <a:rPr lang="en-US" sz="2673" b="true">
                <a:solidFill>
                  <a:srgbClr val="4A7D63"/>
                </a:solidFill>
                <a:latin typeface="Barlow Bold"/>
                <a:ea typeface="Barlow Bold"/>
                <a:cs typeface="Barlow Bold"/>
                <a:sym typeface="Barlow Bold"/>
              </a:rPr>
              <a:t>#define MODE_BUTTON 8</a:t>
            </a:r>
          </a:p>
          <a:p>
            <a:pPr algn="l">
              <a:lnSpc>
                <a:spcPts val="3743"/>
              </a:lnSpc>
            </a:pPr>
            <a:r>
              <a:rPr lang="en-US" sz="2673" b="true">
                <a:solidFill>
                  <a:srgbClr val="4A7D63"/>
                </a:solidFill>
                <a:latin typeface="Barlow Bold"/>
                <a:ea typeface="Barlow Bold"/>
                <a:cs typeface="Barlow Bold"/>
                <a:sym typeface="Barlow Bold"/>
              </a:rPr>
              <a:t>#define INC_BUTTON 9</a:t>
            </a:r>
          </a:p>
          <a:p>
            <a:pPr algn="l">
              <a:lnSpc>
                <a:spcPts val="3743"/>
              </a:lnSpc>
            </a:pPr>
            <a:r>
              <a:rPr lang="en-US" sz="2673" b="true">
                <a:solidFill>
                  <a:srgbClr val="4A7D63"/>
                </a:solidFill>
                <a:latin typeface="Barlow Bold"/>
                <a:ea typeface="Barlow Bold"/>
                <a:cs typeface="Barlow Bold"/>
                <a:sym typeface="Barlow Bold"/>
              </a:rPr>
              <a:t>#define DEC_BUTTON 10</a:t>
            </a:r>
          </a:p>
          <a:p>
            <a:pPr algn="l">
              <a:lnSpc>
                <a:spcPts val="3743"/>
              </a:lnSpc>
            </a:pPr>
            <a:r>
              <a:rPr lang="en-US" sz="2673" b="true">
                <a:solidFill>
                  <a:srgbClr val="4A7D63"/>
                </a:solidFill>
                <a:latin typeface="Barlow Bold"/>
                <a:ea typeface="Barlow Bold"/>
                <a:cs typeface="Barlow Bold"/>
                <a:sym typeface="Barlow Bold"/>
              </a:rPr>
              <a:t>#define ALARM_TOGGLE 11</a:t>
            </a:r>
          </a:p>
          <a:p>
            <a:pPr algn="l">
              <a:lnSpc>
                <a:spcPts val="3743"/>
              </a:lnSpc>
            </a:pPr>
            <a:r>
              <a:rPr lang="en-US" sz="2673" b="true">
                <a:solidFill>
                  <a:srgbClr val="4A7D63"/>
                </a:solidFill>
                <a:latin typeface="Barlow Bold"/>
                <a:ea typeface="Barlow Bold"/>
                <a:cs typeface="Barlow Bold"/>
                <a:sym typeface="Barlow Bold"/>
              </a:rPr>
              <a:t>#define BUZZER_PIN 12</a:t>
            </a:r>
          </a:p>
          <a:p>
            <a:pPr algn="l">
              <a:lnSpc>
                <a:spcPts val="3743"/>
              </a:lnSpc>
            </a:pPr>
          </a:p>
          <a:p>
            <a:pPr algn="l">
              <a:lnSpc>
                <a:spcPts val="3743"/>
              </a:lnSpc>
            </a:pPr>
            <a:r>
              <a:rPr lang="en-US" sz="2673" b="true">
                <a:solidFill>
                  <a:srgbClr val="4A7D63"/>
                </a:solidFill>
                <a:latin typeface="Barlow Bold"/>
                <a:ea typeface="Barlow Bold"/>
                <a:cs typeface="Barlow Bold"/>
                <a:sym typeface="Barlow Bold"/>
              </a:rPr>
              <a:t>// Variables</a:t>
            </a:r>
          </a:p>
          <a:p>
            <a:pPr algn="l">
              <a:lnSpc>
                <a:spcPts val="3743"/>
              </a:lnSpc>
            </a:pPr>
            <a:r>
              <a:rPr lang="en-US" sz="2673" b="true">
                <a:solidFill>
                  <a:srgbClr val="4A7D63"/>
                </a:solidFill>
                <a:latin typeface="Barlow Bold"/>
                <a:ea typeface="Barlow Bold"/>
                <a:cs typeface="Barlow Bold"/>
                <a:sym typeface="Barlow Bold"/>
              </a:rPr>
              <a:t>int hours, minutes, seconds;</a:t>
            </a:r>
          </a:p>
          <a:p>
            <a:pPr algn="l">
              <a:lnSpc>
                <a:spcPts val="3743"/>
              </a:lnSpc>
            </a:pPr>
            <a:r>
              <a:rPr lang="en-US" sz="2673" b="true">
                <a:solidFill>
                  <a:srgbClr val="4A7D63"/>
                </a:solidFill>
                <a:latin typeface="Barlow Bold"/>
                <a:ea typeface="Barlow Bold"/>
                <a:cs typeface="Barlow Bold"/>
                <a:sym typeface="Barlow Bold"/>
              </a:rPr>
              <a:t>bool isPM;</a:t>
            </a:r>
          </a:p>
          <a:p>
            <a:pPr algn="l">
              <a:lnSpc>
                <a:spcPts val="3743"/>
              </a:lnSpc>
            </a:pPr>
          </a:p>
          <a:p>
            <a:pPr algn="l">
              <a:lnSpc>
                <a:spcPts val="3743"/>
              </a:lnSpc>
            </a:pPr>
            <a:r>
              <a:rPr lang="en-US" sz="2673" b="true">
                <a:solidFill>
                  <a:srgbClr val="4A7D63"/>
                </a:solidFill>
                <a:latin typeface="Barlow Bold"/>
                <a:ea typeface="Barlow Bold"/>
                <a:cs typeface="Barlow Bold"/>
                <a:sym typeface="Barlow Bold"/>
              </a:rPr>
              <a:t>int alarmHours = 7, alarmMinutes = 0;</a:t>
            </a:r>
          </a:p>
          <a:p>
            <a:pPr algn="l">
              <a:lnSpc>
                <a:spcPts val="3743"/>
              </a:lnSpc>
            </a:pPr>
            <a:r>
              <a:rPr lang="en-US" sz="2673" b="true">
                <a:solidFill>
                  <a:srgbClr val="4A7D63"/>
                </a:solidFill>
                <a:latin typeface="Barlow Bold"/>
                <a:ea typeface="Barlow Bold"/>
                <a:cs typeface="Barlow Bold"/>
                <a:sym typeface="Barlow Bold"/>
              </a:rPr>
              <a:t>bool alarmIsPM = false;</a:t>
            </a:r>
          </a:p>
          <a:p>
            <a:pPr algn="l">
              <a:lnSpc>
                <a:spcPts val="3743"/>
              </a:lnSpc>
            </a:pPr>
            <a:r>
              <a:rPr lang="en-US" sz="2673" b="true">
                <a:solidFill>
                  <a:srgbClr val="4A7D63"/>
                </a:solidFill>
                <a:latin typeface="Barlow Bold"/>
                <a:ea typeface="Barlow Bold"/>
                <a:cs typeface="Barlow Bold"/>
                <a:sym typeface="Barlow Bold"/>
              </a:rPr>
              <a:t>bool alarmEnabled = false;</a:t>
            </a:r>
          </a:p>
          <a:p>
            <a:pPr algn="l">
              <a:lnSpc>
                <a:spcPts val="3743"/>
              </a:lnSpc>
            </a:pPr>
            <a:r>
              <a:rPr lang="en-US" sz="2673" b="true">
                <a:solidFill>
                  <a:srgbClr val="4A7D63"/>
                </a:solidFill>
                <a:latin typeface="Barlow Bold"/>
                <a:ea typeface="Barlow Bold"/>
                <a:cs typeface="Barlow Bold"/>
                <a:sym typeface="Barlow Bold"/>
              </a:rPr>
              <a:t>bool alarmTriggered = false;</a:t>
            </a:r>
          </a:p>
          <a:p>
            <a:pPr algn="l">
              <a:lnSpc>
                <a:spcPts val="3883"/>
              </a:lnSpc>
            </a:pPr>
          </a:p>
          <a:p>
            <a:pPr algn="l">
              <a:lnSpc>
                <a:spcPts val="3883"/>
              </a:lnSpc>
            </a:pPr>
          </a:p>
          <a:p>
            <a:pPr algn="l">
              <a:lnSpc>
                <a:spcPts val="3883"/>
              </a:lnSpc>
            </a:pPr>
          </a:p>
        </p:txBody>
      </p:sp>
      <p:sp>
        <p:nvSpPr>
          <p:cNvPr name="TextBox 10" id="10"/>
          <p:cNvSpPr txBox="true"/>
          <p:nvPr/>
        </p:nvSpPr>
        <p:spPr>
          <a:xfrm rot="0">
            <a:off x="1028700" y="4483734"/>
            <a:ext cx="4230045" cy="1186183"/>
          </a:xfrm>
          <a:prstGeom prst="rect">
            <a:avLst/>
          </a:prstGeom>
        </p:spPr>
        <p:txBody>
          <a:bodyPr anchor="t" rtlCol="false" tIns="0" lIns="0" bIns="0" rIns="0">
            <a:spAutoFit/>
          </a:bodyPr>
          <a:lstStyle/>
          <a:p>
            <a:pPr algn="l">
              <a:lnSpc>
                <a:spcPts val="9699"/>
              </a:lnSpc>
            </a:pPr>
            <a:r>
              <a:rPr lang="en-US" sz="6928" spc="-138">
                <a:solidFill>
                  <a:srgbClr val="34624B"/>
                </a:solidFill>
                <a:latin typeface="Arbutus Slab"/>
                <a:ea typeface="Arbutus Slab"/>
                <a:cs typeface="Arbutus Slab"/>
                <a:sym typeface="Arbutus Slab"/>
              </a:rPr>
              <a:t>Code</a:t>
            </a:r>
          </a:p>
        </p:txBody>
      </p:sp>
      <p:sp>
        <p:nvSpPr>
          <p:cNvPr name="Freeform 11" id="11"/>
          <p:cNvSpPr/>
          <p:nvPr/>
        </p:nvSpPr>
        <p:spPr>
          <a:xfrm flipH="false" flipV="false" rot="0">
            <a:off x="-1107559"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9"/>
            <a:stretch>
              <a:fillRect l="0" t="0" r="0" b="0"/>
            </a:stretch>
          </a:blipFill>
        </p:spPr>
      </p:sp>
      <p:sp>
        <p:nvSpPr>
          <p:cNvPr name="TextBox 12" id="12"/>
          <p:cNvSpPr txBox="true"/>
          <p:nvPr/>
        </p:nvSpPr>
        <p:spPr>
          <a:xfrm rot="0">
            <a:off x="10027550" y="1905894"/>
            <a:ext cx="6354847" cy="6990111"/>
          </a:xfrm>
          <a:prstGeom prst="rect">
            <a:avLst/>
          </a:prstGeom>
        </p:spPr>
        <p:txBody>
          <a:bodyPr anchor="t" rtlCol="false" tIns="0" lIns="0" bIns="0" rIns="0">
            <a:spAutoFit/>
          </a:bodyPr>
          <a:lstStyle/>
          <a:p>
            <a:pPr algn="l">
              <a:lnSpc>
                <a:spcPts val="3743"/>
              </a:lnSpc>
            </a:pPr>
            <a:r>
              <a:rPr lang="en-US" sz="2673" b="true">
                <a:solidFill>
                  <a:srgbClr val="4A7D63"/>
                </a:solidFill>
                <a:latin typeface="Barlow Bold"/>
                <a:ea typeface="Barlow Bold"/>
                <a:cs typeface="Barlow Bold"/>
                <a:sym typeface="Barlow Bold"/>
              </a:rPr>
              <a:t>int adjustMode = 0;</a:t>
            </a:r>
            <a:r>
              <a:rPr lang="en-US" sz="2673" b="true">
                <a:solidFill>
                  <a:srgbClr val="4A7D63"/>
                </a:solidFill>
                <a:latin typeface="Barlow Bold"/>
                <a:ea typeface="Barlow Bold"/>
                <a:cs typeface="Barlow Bold"/>
                <a:sym typeface="Barlow Bold"/>
              </a:rPr>
              <a:t> </a:t>
            </a:r>
          </a:p>
          <a:p>
            <a:pPr algn="l">
              <a:lnSpc>
                <a:spcPts val="3743"/>
              </a:lnSpc>
            </a:pPr>
            <a:r>
              <a:rPr lang="en-US" sz="2673" b="true">
                <a:solidFill>
                  <a:srgbClr val="4A7D63"/>
                </a:solidFill>
                <a:latin typeface="Barlow Bold"/>
                <a:ea typeface="Barlow Bold"/>
                <a:cs typeface="Barlow Bold"/>
                <a:sym typeface="Barlow Bold"/>
              </a:rPr>
              <a:t>// 0=Normal, 1=Hour, 2=Minute, 3=AM/PM, 4=Alarm Hour, 5=Alarm Minute, 6=Alarm AM/PM</a:t>
            </a:r>
          </a:p>
          <a:p>
            <a:pPr algn="l">
              <a:lnSpc>
                <a:spcPts val="3743"/>
              </a:lnSpc>
            </a:pPr>
          </a:p>
          <a:p>
            <a:pPr algn="l">
              <a:lnSpc>
                <a:spcPts val="3743"/>
              </a:lnSpc>
            </a:pPr>
            <a:r>
              <a:rPr lang="en-US" sz="2673" b="true">
                <a:solidFill>
                  <a:srgbClr val="4A7D63"/>
                </a:solidFill>
                <a:latin typeface="Barlow Bold"/>
                <a:ea typeface="Barlow Bold"/>
                <a:cs typeface="Barlow Bold"/>
                <a:sym typeface="Barlow Bold"/>
              </a:rPr>
              <a:t>//Date and Day</a:t>
            </a:r>
          </a:p>
          <a:p>
            <a:pPr algn="l">
              <a:lnSpc>
                <a:spcPts val="3743"/>
              </a:lnSpc>
            </a:pPr>
            <a:r>
              <a:rPr lang="en-US" sz="2673" b="true">
                <a:solidFill>
                  <a:srgbClr val="4A7D63"/>
                </a:solidFill>
                <a:latin typeface="Barlow Bold"/>
                <a:ea typeface="Barlow Bold"/>
                <a:cs typeface="Barlow Bold"/>
                <a:sym typeface="Barlow Bold"/>
              </a:rPr>
              <a:t>const char* currentDate = "29/04/2025";</a:t>
            </a:r>
          </a:p>
          <a:p>
            <a:pPr algn="l">
              <a:lnSpc>
                <a:spcPts val="3743"/>
              </a:lnSpc>
            </a:pPr>
            <a:r>
              <a:rPr lang="en-US" sz="2673" b="true">
                <a:solidFill>
                  <a:srgbClr val="4A7D63"/>
                </a:solidFill>
                <a:latin typeface="Barlow Bold"/>
                <a:ea typeface="Barlow Bold"/>
                <a:cs typeface="Barlow Bold"/>
                <a:sym typeface="Barlow Bold"/>
              </a:rPr>
              <a:t>const char* currentDay = "Tue"</a:t>
            </a:r>
          </a:p>
          <a:p>
            <a:pPr algn="l">
              <a:lnSpc>
                <a:spcPts val="3743"/>
              </a:lnSpc>
            </a:pPr>
          </a:p>
          <a:p>
            <a:pPr algn="l">
              <a:lnSpc>
                <a:spcPts val="3743"/>
              </a:lnSpc>
            </a:pPr>
            <a:r>
              <a:rPr lang="en-US" sz="2673" b="true">
                <a:solidFill>
                  <a:srgbClr val="4A7D63"/>
                </a:solidFill>
                <a:latin typeface="Barlow Bold"/>
                <a:ea typeface="Barlow Bold"/>
                <a:cs typeface="Barlow Bold"/>
                <a:sym typeface="Barlow Bold"/>
              </a:rPr>
              <a:t>// Timing</a:t>
            </a:r>
          </a:p>
          <a:p>
            <a:pPr algn="l">
              <a:lnSpc>
                <a:spcPts val="3743"/>
              </a:lnSpc>
            </a:pPr>
            <a:r>
              <a:rPr lang="en-US" sz="2673" b="true">
                <a:solidFill>
                  <a:srgbClr val="4A7D63"/>
                </a:solidFill>
                <a:latin typeface="Barlow Bold"/>
                <a:ea typeface="Barlow Bold"/>
                <a:cs typeface="Barlow Bold"/>
                <a:sym typeface="Barlow Bold"/>
              </a:rPr>
              <a:t>unsigned long lastUpdate = 0;</a:t>
            </a:r>
          </a:p>
          <a:p>
            <a:pPr algn="l">
              <a:lnSpc>
                <a:spcPts val="3743"/>
              </a:lnSpc>
            </a:pPr>
            <a:r>
              <a:rPr lang="en-US" sz="2673" b="true">
                <a:solidFill>
                  <a:srgbClr val="4A7D63"/>
                </a:solidFill>
                <a:latin typeface="Barlow Bold"/>
                <a:ea typeface="Barlow Bold"/>
                <a:cs typeface="Barlow Bold"/>
                <a:sym typeface="Barlow Bold"/>
              </a:rPr>
              <a:t>unsigned long lastButtonPress = 0;</a:t>
            </a:r>
          </a:p>
          <a:p>
            <a:pPr algn="l">
              <a:lnSpc>
                <a:spcPts val="3743"/>
              </a:lnSpc>
            </a:pPr>
            <a:r>
              <a:rPr lang="en-US" sz="2673" b="true">
                <a:solidFill>
                  <a:srgbClr val="4A7D63"/>
                </a:solidFill>
                <a:latin typeface="Barlow Bold"/>
                <a:ea typeface="Barlow Bold"/>
                <a:cs typeface="Barlow Bold"/>
                <a:sym typeface="Barlow Bold"/>
              </a:rPr>
              <a:t>const unsigned long debounceDelay = 100;</a:t>
            </a:r>
          </a:p>
          <a:p>
            <a:pPr algn="l">
              <a:lnSpc>
                <a:spcPts val="3743"/>
              </a:lnSpc>
            </a:pPr>
            <a:r>
              <a:rPr lang="en-US" sz="2673" b="true">
                <a:solidFill>
                  <a:srgbClr val="4A7D63"/>
                </a:solidFill>
                <a:latin typeface="Barlow Bold"/>
                <a:ea typeface="Barlow Bold"/>
                <a:cs typeface="Barlow Bold"/>
                <a:sym typeface="Barlow Bold"/>
              </a:rPr>
              <a:t>unsigned long snoozeUntil = 0;</a:t>
            </a:r>
          </a:p>
          <a:p>
            <a:pPr algn="l">
              <a:lnSpc>
                <a:spcPts val="374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88" r="0" b="-16888"/>
            </a:stretch>
          </a:blipFill>
        </p:spPr>
      </p:sp>
      <p:sp>
        <p:nvSpPr>
          <p:cNvPr name="Freeform 3" id="3"/>
          <p:cNvSpPr/>
          <p:nvPr/>
        </p:nvSpPr>
        <p:spPr>
          <a:xfrm flipH="true" flipV="false" rot="-2235223">
            <a:off x="-1221091" y="7787833"/>
            <a:ext cx="3916596" cy="4790943"/>
          </a:xfrm>
          <a:custGeom>
            <a:avLst/>
            <a:gdLst/>
            <a:ahLst/>
            <a:cxnLst/>
            <a:rect r="r" b="b" t="t" l="l"/>
            <a:pathLst>
              <a:path h="4790943" w="3916596">
                <a:moveTo>
                  <a:pt x="3916596" y="0"/>
                </a:moveTo>
                <a:lnTo>
                  <a:pt x="0" y="0"/>
                </a:lnTo>
                <a:lnTo>
                  <a:pt x="0" y="4790943"/>
                </a:lnTo>
                <a:lnTo>
                  <a:pt x="3916596" y="4790943"/>
                </a:lnTo>
                <a:lnTo>
                  <a:pt x="3916596" y="0"/>
                </a:lnTo>
                <a:close/>
              </a:path>
            </a:pathLst>
          </a:custGeom>
          <a:blipFill>
            <a:blip r:embed="rId3"/>
            <a:stretch>
              <a:fillRect l="0" t="0" r="0" b="0"/>
            </a:stretch>
          </a:blipFill>
        </p:spPr>
      </p:sp>
      <p:sp>
        <p:nvSpPr>
          <p:cNvPr name="Freeform 4" id="4"/>
          <p:cNvSpPr/>
          <p:nvPr/>
        </p:nvSpPr>
        <p:spPr>
          <a:xfrm flipH="false" flipV="false" rot="0">
            <a:off x="61054" y="8863165"/>
            <a:ext cx="3947827" cy="6419230"/>
          </a:xfrm>
          <a:custGeom>
            <a:avLst/>
            <a:gdLst/>
            <a:ahLst/>
            <a:cxnLst/>
            <a:rect r="r" b="b" t="t" l="l"/>
            <a:pathLst>
              <a:path h="6419230" w="3947827">
                <a:moveTo>
                  <a:pt x="0" y="0"/>
                </a:moveTo>
                <a:lnTo>
                  <a:pt x="3947826" y="0"/>
                </a:lnTo>
                <a:lnTo>
                  <a:pt x="3947826" y="6419230"/>
                </a:lnTo>
                <a:lnTo>
                  <a:pt x="0" y="6419230"/>
                </a:lnTo>
                <a:lnTo>
                  <a:pt x="0" y="0"/>
                </a:lnTo>
                <a:close/>
              </a:path>
            </a:pathLst>
          </a:custGeom>
          <a:blipFill>
            <a:blip r:embed="rId4"/>
            <a:stretch>
              <a:fillRect l="0" t="0" r="0" b="0"/>
            </a:stretch>
          </a:blipFill>
        </p:spPr>
      </p:sp>
      <p:sp>
        <p:nvSpPr>
          <p:cNvPr name="Freeform 5" id="5"/>
          <p:cNvSpPr/>
          <p:nvPr/>
        </p:nvSpPr>
        <p:spPr>
          <a:xfrm flipH="false" flipV="false" rot="0">
            <a:off x="1028700" y="8863165"/>
            <a:ext cx="4359074" cy="7499482"/>
          </a:xfrm>
          <a:custGeom>
            <a:avLst/>
            <a:gdLst/>
            <a:ahLst/>
            <a:cxnLst/>
            <a:rect r="r" b="b" t="t" l="l"/>
            <a:pathLst>
              <a:path h="7499482" w="4359074">
                <a:moveTo>
                  <a:pt x="0" y="0"/>
                </a:moveTo>
                <a:lnTo>
                  <a:pt x="4359074" y="0"/>
                </a:lnTo>
                <a:lnTo>
                  <a:pt x="4359074" y="7499482"/>
                </a:lnTo>
                <a:lnTo>
                  <a:pt x="0" y="7499482"/>
                </a:lnTo>
                <a:lnTo>
                  <a:pt x="0" y="0"/>
                </a:lnTo>
                <a:close/>
              </a:path>
            </a:pathLst>
          </a:custGeom>
          <a:blipFill>
            <a:blip r:embed="rId5"/>
            <a:stretch>
              <a:fillRect l="0" t="0" r="0" b="0"/>
            </a:stretch>
          </a:blipFill>
        </p:spPr>
      </p:sp>
      <p:sp>
        <p:nvSpPr>
          <p:cNvPr name="Freeform 6" id="6"/>
          <p:cNvSpPr/>
          <p:nvPr/>
        </p:nvSpPr>
        <p:spPr>
          <a:xfrm flipH="false" flipV="true" rot="0">
            <a:off x="16391922" y="-1761677"/>
            <a:ext cx="2804755" cy="4526840"/>
          </a:xfrm>
          <a:custGeom>
            <a:avLst/>
            <a:gdLst/>
            <a:ahLst/>
            <a:cxnLst/>
            <a:rect r="r" b="b" t="t" l="l"/>
            <a:pathLst>
              <a:path h="4526840" w="2804755">
                <a:moveTo>
                  <a:pt x="0" y="4526840"/>
                </a:moveTo>
                <a:lnTo>
                  <a:pt x="2804755" y="4526840"/>
                </a:lnTo>
                <a:lnTo>
                  <a:pt x="2804755" y="0"/>
                </a:lnTo>
                <a:lnTo>
                  <a:pt x="0" y="0"/>
                </a:lnTo>
                <a:lnTo>
                  <a:pt x="0" y="4526840"/>
                </a:lnTo>
                <a:close/>
              </a:path>
            </a:pathLst>
          </a:custGeom>
          <a:blipFill>
            <a:blip r:embed="rId6"/>
            <a:stretch>
              <a:fillRect l="0" t="0" r="0" b="0"/>
            </a:stretch>
          </a:blipFill>
        </p:spPr>
      </p:sp>
      <p:sp>
        <p:nvSpPr>
          <p:cNvPr name="Freeform 7" id="7"/>
          <p:cNvSpPr/>
          <p:nvPr/>
        </p:nvSpPr>
        <p:spPr>
          <a:xfrm flipH="true" flipV="true" rot="0">
            <a:off x="15716166" y="-3237872"/>
            <a:ext cx="1804115" cy="5210441"/>
          </a:xfrm>
          <a:custGeom>
            <a:avLst/>
            <a:gdLst/>
            <a:ahLst/>
            <a:cxnLst/>
            <a:rect r="r" b="b" t="t" l="l"/>
            <a:pathLst>
              <a:path h="5210441" w="1804115">
                <a:moveTo>
                  <a:pt x="1804115" y="5210441"/>
                </a:moveTo>
                <a:lnTo>
                  <a:pt x="0" y="5210441"/>
                </a:lnTo>
                <a:lnTo>
                  <a:pt x="0" y="0"/>
                </a:lnTo>
                <a:lnTo>
                  <a:pt x="1804115" y="0"/>
                </a:lnTo>
                <a:lnTo>
                  <a:pt x="1804115" y="5210441"/>
                </a:lnTo>
                <a:close/>
              </a:path>
            </a:pathLst>
          </a:custGeom>
          <a:blipFill>
            <a:blip r:embed="rId7"/>
            <a:stretch>
              <a:fillRect l="0" t="0" r="0" b="0"/>
            </a:stretch>
          </a:blipFill>
        </p:spPr>
      </p:sp>
      <p:sp>
        <p:nvSpPr>
          <p:cNvPr name="Freeform 8" id="8"/>
          <p:cNvSpPr/>
          <p:nvPr/>
        </p:nvSpPr>
        <p:spPr>
          <a:xfrm flipH="false" flipV="false" rot="-8823753">
            <a:off x="14589004" y="-2829196"/>
            <a:ext cx="1801316" cy="4688892"/>
          </a:xfrm>
          <a:custGeom>
            <a:avLst/>
            <a:gdLst/>
            <a:ahLst/>
            <a:cxnLst/>
            <a:rect r="r" b="b" t="t" l="l"/>
            <a:pathLst>
              <a:path h="4688892" w="1801316">
                <a:moveTo>
                  <a:pt x="0" y="0"/>
                </a:moveTo>
                <a:lnTo>
                  <a:pt x="1801316" y="0"/>
                </a:lnTo>
                <a:lnTo>
                  <a:pt x="1801316" y="4688892"/>
                </a:lnTo>
                <a:lnTo>
                  <a:pt x="0" y="4688892"/>
                </a:lnTo>
                <a:lnTo>
                  <a:pt x="0" y="0"/>
                </a:lnTo>
                <a:close/>
              </a:path>
            </a:pathLst>
          </a:custGeom>
          <a:blipFill>
            <a:blip r:embed="rId8"/>
            <a:stretch>
              <a:fillRect l="0" t="0" r="0" b="0"/>
            </a:stretch>
          </a:blipFill>
        </p:spPr>
      </p:sp>
      <p:sp>
        <p:nvSpPr>
          <p:cNvPr name="TextBox 9" id="9"/>
          <p:cNvSpPr txBox="true"/>
          <p:nvPr/>
        </p:nvSpPr>
        <p:spPr>
          <a:xfrm rot="0">
            <a:off x="3208237" y="-47625"/>
            <a:ext cx="6600747" cy="10715532"/>
          </a:xfrm>
          <a:prstGeom prst="rect">
            <a:avLst/>
          </a:prstGeom>
        </p:spPr>
        <p:txBody>
          <a:bodyPr anchor="t" rtlCol="false" tIns="0" lIns="0" bIns="0" rIns="0">
            <a:spAutoFit/>
          </a:bodyPr>
          <a:lstStyle/>
          <a:p>
            <a:pPr algn="l">
              <a:lnSpc>
                <a:spcPts val="3680"/>
              </a:lnSpc>
            </a:pPr>
          </a:p>
          <a:p>
            <a:pPr algn="l">
              <a:lnSpc>
                <a:spcPts val="3680"/>
              </a:lnSpc>
            </a:pPr>
            <a:r>
              <a:rPr lang="en-US" sz="2628" b="true">
                <a:solidFill>
                  <a:srgbClr val="4A7D63"/>
                </a:solidFill>
                <a:latin typeface="Barlow Bold"/>
                <a:ea typeface="Barlow Bold"/>
                <a:cs typeface="Barlow Bold"/>
                <a:sym typeface="Barlow Bold"/>
              </a:rPr>
              <a:t> void setup() {</a:t>
            </a:r>
          </a:p>
          <a:p>
            <a:pPr algn="l">
              <a:lnSpc>
                <a:spcPts val="3680"/>
              </a:lnSpc>
            </a:pPr>
            <a:r>
              <a:rPr lang="en-US" sz="2628" b="true">
                <a:solidFill>
                  <a:srgbClr val="4A7D63"/>
                </a:solidFill>
                <a:latin typeface="Barlow Bold"/>
                <a:ea typeface="Barlow Bold"/>
                <a:cs typeface="Barlow Bold"/>
                <a:sym typeface="Barlow Bold"/>
              </a:rPr>
              <a:t>  lcd.begin(16, 2);</a:t>
            </a:r>
          </a:p>
          <a:p>
            <a:pPr algn="l">
              <a:lnSpc>
                <a:spcPts val="3680"/>
              </a:lnSpc>
            </a:pPr>
            <a:r>
              <a:rPr lang="en-US" sz="2628" b="true">
                <a:solidFill>
                  <a:srgbClr val="4A7D63"/>
                </a:solidFill>
                <a:latin typeface="Barlow Bold"/>
                <a:ea typeface="Barlow Bold"/>
                <a:cs typeface="Barlow Bold"/>
                <a:sym typeface="Barlow Bold"/>
              </a:rPr>
              <a:t>  pinMode(MODE_BUTTON, INPUT_PULLUP);</a:t>
            </a:r>
          </a:p>
          <a:p>
            <a:pPr algn="l">
              <a:lnSpc>
                <a:spcPts val="3680"/>
              </a:lnSpc>
            </a:pPr>
            <a:r>
              <a:rPr lang="en-US" sz="2628" b="true">
                <a:solidFill>
                  <a:srgbClr val="4A7D63"/>
                </a:solidFill>
                <a:latin typeface="Barlow Bold"/>
                <a:ea typeface="Barlow Bold"/>
                <a:cs typeface="Barlow Bold"/>
                <a:sym typeface="Barlow Bold"/>
              </a:rPr>
              <a:t>  pinMode(INC_BUTTON, INPUT_PULLUP);</a:t>
            </a:r>
          </a:p>
          <a:p>
            <a:pPr algn="l">
              <a:lnSpc>
                <a:spcPts val="3680"/>
              </a:lnSpc>
            </a:pPr>
            <a:r>
              <a:rPr lang="en-US" sz="2628" b="true">
                <a:solidFill>
                  <a:srgbClr val="4A7D63"/>
                </a:solidFill>
                <a:latin typeface="Barlow Bold"/>
                <a:ea typeface="Barlow Bold"/>
                <a:cs typeface="Barlow Bold"/>
                <a:sym typeface="Barlow Bold"/>
              </a:rPr>
              <a:t>  pinMode(DEC_BUTTON, INPUT_PULLUP);</a:t>
            </a:r>
          </a:p>
          <a:p>
            <a:pPr algn="l">
              <a:lnSpc>
                <a:spcPts val="3680"/>
              </a:lnSpc>
            </a:pPr>
            <a:r>
              <a:rPr lang="en-US" sz="2628" b="true">
                <a:solidFill>
                  <a:srgbClr val="4A7D63"/>
                </a:solidFill>
                <a:latin typeface="Barlow Bold"/>
                <a:ea typeface="Barlow Bold"/>
                <a:cs typeface="Barlow Bold"/>
                <a:sym typeface="Barlow Bold"/>
              </a:rPr>
              <a:t>  pinMode(ALARM_TOGGLE, INPUT_PULLUP);</a:t>
            </a:r>
          </a:p>
          <a:p>
            <a:pPr algn="l">
              <a:lnSpc>
                <a:spcPts val="3680"/>
              </a:lnSpc>
            </a:pPr>
            <a:r>
              <a:rPr lang="en-US" sz="2628" b="true">
                <a:solidFill>
                  <a:srgbClr val="4A7D63"/>
                </a:solidFill>
                <a:latin typeface="Barlow Bold"/>
                <a:ea typeface="Barlow Bold"/>
                <a:cs typeface="Barlow Bold"/>
                <a:sym typeface="Barlow Bold"/>
              </a:rPr>
              <a:t>  pinMode(BUZZER_PIN, OUTPUT);</a:t>
            </a:r>
          </a:p>
          <a:p>
            <a:pPr algn="l">
              <a:lnSpc>
                <a:spcPts val="3680"/>
              </a:lnSpc>
            </a:pPr>
          </a:p>
          <a:p>
            <a:pPr algn="l">
              <a:lnSpc>
                <a:spcPts val="3680"/>
              </a:lnSpc>
            </a:pPr>
            <a:r>
              <a:rPr lang="en-US" sz="2628" b="true">
                <a:solidFill>
                  <a:srgbClr val="4A7D63"/>
                </a:solidFill>
                <a:latin typeface="Barlow Bold"/>
                <a:ea typeface="Barlow Bold"/>
                <a:cs typeface="Barlow Bold"/>
                <a:sym typeface="Barlow Bold"/>
              </a:rPr>
              <a:t>  hours = EEPROM.read(0);</a:t>
            </a:r>
          </a:p>
          <a:p>
            <a:pPr algn="l">
              <a:lnSpc>
                <a:spcPts val="3680"/>
              </a:lnSpc>
            </a:pPr>
            <a:r>
              <a:rPr lang="en-US" sz="2628" b="true">
                <a:solidFill>
                  <a:srgbClr val="4A7D63"/>
                </a:solidFill>
                <a:latin typeface="Barlow Bold"/>
                <a:ea typeface="Barlow Bold"/>
                <a:cs typeface="Barlow Bold"/>
                <a:sym typeface="Barlow Bold"/>
              </a:rPr>
              <a:t>  minutes = EEPROM.read(1);</a:t>
            </a:r>
          </a:p>
          <a:p>
            <a:pPr algn="l">
              <a:lnSpc>
                <a:spcPts val="3680"/>
              </a:lnSpc>
            </a:pPr>
            <a:r>
              <a:rPr lang="en-US" sz="2628" b="true">
                <a:solidFill>
                  <a:srgbClr val="4A7D63"/>
                </a:solidFill>
                <a:latin typeface="Barlow Bold"/>
                <a:ea typeface="Barlow Bold"/>
                <a:cs typeface="Barlow Bold"/>
                <a:sym typeface="Barlow Bold"/>
              </a:rPr>
              <a:t>  seconds = EEPROM.read(2);</a:t>
            </a:r>
          </a:p>
          <a:p>
            <a:pPr algn="l">
              <a:lnSpc>
                <a:spcPts val="3680"/>
              </a:lnSpc>
            </a:pPr>
            <a:r>
              <a:rPr lang="en-US" sz="2628" b="true">
                <a:solidFill>
                  <a:srgbClr val="4A7D63"/>
                </a:solidFill>
                <a:latin typeface="Barlow Bold"/>
                <a:ea typeface="Barlow Bold"/>
                <a:cs typeface="Barlow Bold"/>
                <a:sym typeface="Barlow Bold"/>
              </a:rPr>
              <a:t>  isPM = EEPROM.read(3);</a:t>
            </a:r>
          </a:p>
          <a:p>
            <a:pPr algn="l">
              <a:lnSpc>
                <a:spcPts val="3680"/>
              </a:lnSpc>
            </a:pPr>
          </a:p>
          <a:p>
            <a:pPr algn="l">
              <a:lnSpc>
                <a:spcPts val="3680"/>
              </a:lnSpc>
            </a:pPr>
            <a:r>
              <a:rPr lang="en-US" sz="2628" b="true">
                <a:solidFill>
                  <a:srgbClr val="4A7D63"/>
                </a:solidFill>
                <a:latin typeface="Barlow Bold"/>
                <a:ea typeface="Barlow Bold"/>
                <a:cs typeface="Barlow Bold"/>
                <a:sym typeface="Barlow Bold"/>
              </a:rPr>
              <a:t>  updateDisplay();</a:t>
            </a:r>
          </a:p>
          <a:p>
            <a:pPr algn="l">
              <a:lnSpc>
                <a:spcPts val="3680"/>
              </a:lnSpc>
            </a:pPr>
            <a:r>
              <a:rPr lang="en-US" sz="2628" b="true">
                <a:solidFill>
                  <a:srgbClr val="4A7D63"/>
                </a:solidFill>
                <a:latin typeface="Barlow Bold"/>
                <a:ea typeface="Barlow Bold"/>
                <a:cs typeface="Barlow Bold"/>
                <a:sym typeface="Barlow Bold"/>
              </a:rPr>
              <a:t>}</a:t>
            </a:r>
          </a:p>
          <a:p>
            <a:pPr algn="l">
              <a:lnSpc>
                <a:spcPts val="3680"/>
              </a:lnSpc>
            </a:pPr>
          </a:p>
          <a:p>
            <a:pPr algn="l">
              <a:lnSpc>
                <a:spcPts val="3680"/>
              </a:lnSpc>
            </a:pPr>
            <a:r>
              <a:rPr lang="en-US" sz="2628" b="true">
                <a:solidFill>
                  <a:srgbClr val="4A7D63"/>
                </a:solidFill>
                <a:latin typeface="Barlow Bold"/>
                <a:ea typeface="Barlow Bold"/>
                <a:cs typeface="Barlow Bold"/>
                <a:sym typeface="Barlow Bold"/>
              </a:rPr>
              <a:t>void loop() {</a:t>
            </a:r>
          </a:p>
          <a:p>
            <a:pPr algn="l">
              <a:lnSpc>
                <a:spcPts val="3680"/>
              </a:lnSpc>
            </a:pPr>
            <a:r>
              <a:rPr lang="en-US" sz="2628" b="true">
                <a:solidFill>
                  <a:srgbClr val="4A7D63"/>
                </a:solidFill>
                <a:latin typeface="Barlow Bold"/>
                <a:ea typeface="Barlow Bold"/>
                <a:cs typeface="Barlow Bold"/>
                <a:sym typeface="Barlow Bold"/>
              </a:rPr>
              <a:t>  unsigned long now = millis();</a:t>
            </a:r>
          </a:p>
          <a:p>
            <a:pPr algn="l">
              <a:lnSpc>
                <a:spcPts val="3680"/>
              </a:lnSpc>
            </a:pPr>
          </a:p>
          <a:p>
            <a:pPr algn="l">
              <a:lnSpc>
                <a:spcPts val="3680"/>
              </a:lnSpc>
            </a:pPr>
          </a:p>
          <a:p>
            <a:pPr algn="l">
              <a:lnSpc>
                <a:spcPts val="3680"/>
              </a:lnSpc>
            </a:pPr>
          </a:p>
        </p:txBody>
      </p:sp>
      <p:sp>
        <p:nvSpPr>
          <p:cNvPr name="TextBox 10" id="10"/>
          <p:cNvSpPr txBox="true"/>
          <p:nvPr/>
        </p:nvSpPr>
        <p:spPr>
          <a:xfrm rot="0">
            <a:off x="519278" y="4483734"/>
            <a:ext cx="4230045" cy="1186183"/>
          </a:xfrm>
          <a:prstGeom prst="rect">
            <a:avLst/>
          </a:prstGeom>
        </p:spPr>
        <p:txBody>
          <a:bodyPr anchor="t" rtlCol="false" tIns="0" lIns="0" bIns="0" rIns="0">
            <a:spAutoFit/>
          </a:bodyPr>
          <a:lstStyle/>
          <a:p>
            <a:pPr algn="l">
              <a:lnSpc>
                <a:spcPts val="9699"/>
              </a:lnSpc>
            </a:pPr>
            <a:r>
              <a:rPr lang="en-US" sz="6928" spc="-138">
                <a:solidFill>
                  <a:srgbClr val="34624B"/>
                </a:solidFill>
                <a:latin typeface="Arbutus Slab"/>
                <a:ea typeface="Arbutus Slab"/>
                <a:cs typeface="Arbutus Slab"/>
                <a:sym typeface="Arbutus Slab"/>
              </a:rPr>
              <a:t>Code</a:t>
            </a:r>
          </a:p>
        </p:txBody>
      </p:sp>
      <p:sp>
        <p:nvSpPr>
          <p:cNvPr name="Freeform 11" id="11"/>
          <p:cNvSpPr/>
          <p:nvPr/>
        </p:nvSpPr>
        <p:spPr>
          <a:xfrm flipH="false" flipV="false" rot="0">
            <a:off x="-1107559" y="-938377"/>
            <a:ext cx="5116439" cy="3934155"/>
          </a:xfrm>
          <a:custGeom>
            <a:avLst/>
            <a:gdLst/>
            <a:ahLst/>
            <a:cxnLst/>
            <a:rect r="r" b="b" t="t" l="l"/>
            <a:pathLst>
              <a:path h="3934155" w="5116439">
                <a:moveTo>
                  <a:pt x="0" y="0"/>
                </a:moveTo>
                <a:lnTo>
                  <a:pt x="5116439" y="0"/>
                </a:lnTo>
                <a:lnTo>
                  <a:pt x="5116439" y="3934154"/>
                </a:lnTo>
                <a:lnTo>
                  <a:pt x="0" y="3934154"/>
                </a:lnTo>
                <a:lnTo>
                  <a:pt x="0" y="0"/>
                </a:lnTo>
                <a:close/>
              </a:path>
            </a:pathLst>
          </a:custGeom>
          <a:blipFill>
            <a:blip r:embed="rId9"/>
            <a:stretch>
              <a:fillRect l="0" t="0" r="0" b="0"/>
            </a:stretch>
          </a:blipFill>
        </p:spPr>
      </p:sp>
      <p:sp>
        <p:nvSpPr>
          <p:cNvPr name="TextBox 12" id="12"/>
          <p:cNvSpPr txBox="true"/>
          <p:nvPr/>
        </p:nvSpPr>
        <p:spPr>
          <a:xfrm rot="0">
            <a:off x="10188157" y="1504200"/>
            <a:ext cx="5148837" cy="7415477"/>
          </a:xfrm>
          <a:prstGeom prst="rect">
            <a:avLst/>
          </a:prstGeom>
        </p:spPr>
        <p:txBody>
          <a:bodyPr anchor="t" rtlCol="false" tIns="0" lIns="0" bIns="0" rIns="0">
            <a:spAutoFit/>
          </a:bodyPr>
          <a:lstStyle/>
          <a:p>
            <a:pPr algn="l" rtl="true">
              <a:lnSpc>
                <a:spcPts val="3922"/>
              </a:lnSpc>
            </a:pPr>
            <a:r>
              <a:rPr lang="ar-EG" b="true" sz="2802">
                <a:solidFill>
                  <a:srgbClr val="4A7D63"/>
                </a:solidFill>
                <a:latin typeface="Barlow Bold"/>
                <a:ea typeface="Barlow Bold"/>
                <a:cs typeface="Barlow Bold"/>
                <a:sym typeface="Barlow Bold"/>
                <a:rtl val="true"/>
              </a:rPr>
              <a:t> </a:t>
            </a:r>
            <a:r>
              <a:rPr lang="en-US" b="true" sz="2802">
                <a:solidFill>
                  <a:srgbClr val="4A7D63"/>
                </a:solidFill>
                <a:latin typeface="Barlow Bold"/>
                <a:ea typeface="Barlow Bold"/>
                <a:cs typeface="Barlow Bold"/>
                <a:sym typeface="Barlow Bold"/>
              </a:rPr>
              <a:t>if (now - lastUpdate &gt;= 800)</a:t>
            </a:r>
            <a:r>
              <a:rPr lang="ar-EG" b="true" sz="2802">
                <a:solidFill>
                  <a:srgbClr val="4A7D63"/>
                </a:solidFill>
                <a:latin typeface="Barlow Bold"/>
                <a:ea typeface="Barlow Bold"/>
                <a:cs typeface="Barlow Bold"/>
                <a:sym typeface="Barlow Bold"/>
                <a:rtl val="true"/>
              </a:rPr>
              <a:t> </a:t>
            </a:r>
          </a:p>
          <a:p>
            <a:pPr algn="l">
              <a:lnSpc>
                <a:spcPts val="3922"/>
              </a:lnSpc>
            </a:pPr>
            <a:r>
              <a:rPr lang="en-US" sz="2802" b="true">
                <a:solidFill>
                  <a:srgbClr val="4A7D63"/>
                </a:solidFill>
                <a:latin typeface="Barlow Bold"/>
                <a:ea typeface="Barlow Bold"/>
                <a:cs typeface="Barlow Bold"/>
                <a:sym typeface="Barlow Bold"/>
              </a:rPr>
              <a:t>   lastUpdate = now;</a:t>
            </a:r>
          </a:p>
          <a:p>
            <a:pPr algn="l">
              <a:lnSpc>
                <a:spcPts val="3922"/>
              </a:lnSpc>
            </a:pPr>
            <a:r>
              <a:rPr lang="en-US" sz="2802" b="true">
                <a:solidFill>
                  <a:srgbClr val="4A7D63"/>
                </a:solidFill>
                <a:latin typeface="Barlow Bold"/>
                <a:ea typeface="Barlow Bold"/>
                <a:cs typeface="Barlow Bold"/>
                <a:sym typeface="Barlow Bold"/>
              </a:rPr>
              <a:t>   updateTime();</a:t>
            </a:r>
          </a:p>
          <a:p>
            <a:pPr algn="l">
              <a:lnSpc>
                <a:spcPts val="3922"/>
              </a:lnSpc>
            </a:pPr>
            <a:r>
              <a:rPr lang="en-US" sz="2802" b="true">
                <a:solidFill>
                  <a:srgbClr val="4A7D63"/>
                </a:solidFill>
                <a:latin typeface="Barlow Bold"/>
                <a:ea typeface="Barlow Bold"/>
                <a:cs typeface="Barlow Bold"/>
                <a:sym typeface="Barlow Bold"/>
              </a:rPr>
              <a:t>   checkAlarm();</a:t>
            </a:r>
          </a:p>
          <a:p>
            <a:pPr algn="l">
              <a:lnSpc>
                <a:spcPts val="3922"/>
              </a:lnSpc>
            </a:pPr>
            <a:r>
              <a:rPr lang="en-US" sz="2802" b="true">
                <a:solidFill>
                  <a:srgbClr val="4A7D63"/>
                </a:solidFill>
                <a:latin typeface="Barlow Bold"/>
                <a:ea typeface="Barlow Bold"/>
                <a:cs typeface="Barlow Bold"/>
                <a:sym typeface="Barlow Bold"/>
              </a:rPr>
              <a:t>   updateDisplay();</a:t>
            </a:r>
          </a:p>
          <a:p>
            <a:pPr algn="l">
              <a:lnSpc>
                <a:spcPts val="3922"/>
              </a:lnSpc>
            </a:pPr>
            <a:r>
              <a:rPr lang="en-US" sz="2802" b="true">
                <a:solidFill>
                  <a:srgbClr val="4A7D63"/>
                </a:solidFill>
                <a:latin typeface="Barlow Bold"/>
                <a:ea typeface="Barlow Bold"/>
                <a:cs typeface="Barlow Bold"/>
                <a:sym typeface="Barlow Bold"/>
              </a:rPr>
              <a:t> }</a:t>
            </a:r>
          </a:p>
          <a:p>
            <a:pPr algn="l">
              <a:lnSpc>
                <a:spcPts val="3922"/>
              </a:lnSpc>
            </a:pPr>
          </a:p>
          <a:p>
            <a:pPr algn="l">
              <a:lnSpc>
                <a:spcPts val="3922"/>
              </a:lnSpc>
            </a:pPr>
            <a:r>
              <a:rPr lang="en-US" sz="2802" b="true">
                <a:solidFill>
                  <a:srgbClr val="4A7D63"/>
                </a:solidFill>
                <a:latin typeface="Barlow Bold"/>
                <a:ea typeface="Barlow Bold"/>
                <a:cs typeface="Barlow Bold"/>
                <a:sym typeface="Barlow Bold"/>
              </a:rPr>
              <a:t> handleButtons();</a:t>
            </a:r>
          </a:p>
          <a:p>
            <a:pPr algn="l">
              <a:lnSpc>
                <a:spcPts val="3922"/>
              </a:lnSpc>
            </a:pPr>
            <a:r>
              <a:rPr lang="en-US" sz="2802" b="true">
                <a:solidFill>
                  <a:srgbClr val="4A7D63"/>
                </a:solidFill>
                <a:latin typeface="Barlow Bold"/>
                <a:ea typeface="Barlow Bold"/>
                <a:cs typeface="Barlow Bold"/>
                <a:sym typeface="Barlow Bold"/>
              </a:rPr>
              <a:t>}</a:t>
            </a:r>
          </a:p>
          <a:p>
            <a:pPr algn="l">
              <a:lnSpc>
                <a:spcPts val="3922"/>
              </a:lnSpc>
            </a:pPr>
          </a:p>
          <a:p>
            <a:pPr algn="l">
              <a:lnSpc>
                <a:spcPts val="3922"/>
              </a:lnSpc>
            </a:pPr>
            <a:r>
              <a:rPr lang="en-US" sz="2802" b="true">
                <a:solidFill>
                  <a:srgbClr val="4A7D63"/>
                </a:solidFill>
                <a:latin typeface="Barlow Bold"/>
                <a:ea typeface="Barlow Bold"/>
                <a:cs typeface="Barlow Bold"/>
                <a:sym typeface="Barlow Bold"/>
              </a:rPr>
              <a:t>void handleButtons() {</a:t>
            </a:r>
          </a:p>
          <a:p>
            <a:pPr algn="l">
              <a:lnSpc>
                <a:spcPts val="3922"/>
              </a:lnSpc>
            </a:pPr>
            <a:r>
              <a:rPr lang="en-US" sz="2802" b="true">
                <a:solidFill>
                  <a:srgbClr val="4A7D63"/>
                </a:solidFill>
                <a:latin typeface="Barlow Bold"/>
                <a:ea typeface="Barlow Bold"/>
                <a:cs typeface="Barlow Bold"/>
                <a:sym typeface="Barlow Bold"/>
              </a:rPr>
              <a:t> if (millis() - lastButtonPress &lt; debounceDelay) return;</a:t>
            </a:r>
          </a:p>
          <a:p>
            <a:pPr algn="l">
              <a:lnSpc>
                <a:spcPts val="3922"/>
              </a:lnSpc>
            </a:pPr>
          </a:p>
          <a:p>
            <a:pPr algn="l">
              <a:lnSpc>
                <a:spcPts val="392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DAGlNLJHC8I</dc:identifier>
  <dcterms:modified xsi:type="dcterms:W3CDTF">2011-08-01T06:04:30Z</dcterms:modified>
  <cp:revision>1</cp:revision>
  <dc:title>Green Leaf Watercolor Project Presentation</dc:title>
</cp:coreProperties>
</file>